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56" r:id="rId2"/>
    <p:sldId id="257" r:id="rId3"/>
    <p:sldId id="315" r:id="rId4"/>
    <p:sldId id="266" r:id="rId5"/>
    <p:sldId id="317" r:id="rId6"/>
    <p:sldId id="318" r:id="rId7"/>
    <p:sldId id="346" r:id="rId8"/>
    <p:sldId id="332" r:id="rId9"/>
    <p:sldId id="262" r:id="rId10"/>
    <p:sldId id="319" r:id="rId11"/>
    <p:sldId id="347" r:id="rId12"/>
    <p:sldId id="320" r:id="rId13"/>
    <p:sldId id="321" r:id="rId14"/>
    <p:sldId id="333" r:id="rId15"/>
    <p:sldId id="323" r:id="rId16"/>
    <p:sldId id="324" r:id="rId17"/>
    <p:sldId id="331"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79AD4-14B1-477C-9AA1-A0326C05216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301EEEA-B1C1-4AA7-A760-83B37FFDEA56}">
      <dgm:prSet phldrT="[Text]"/>
      <dgm:spPr/>
      <dgm:t>
        <a:bodyPr/>
        <a:lstStyle/>
        <a:p>
          <a:r>
            <a:rPr lang="en-US" dirty="0">
              <a:solidFill>
                <a:schemeClr val="tx1"/>
              </a:solidFill>
            </a:rPr>
            <a:t>1.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đào</a:t>
          </a:r>
          <a:r>
            <a:rPr lang="en-US" dirty="0">
              <a:solidFill>
                <a:schemeClr val="tx1"/>
              </a:solidFill>
            </a:rPr>
            <a:t> </a:t>
          </a:r>
          <a:r>
            <a:rPr lang="en-US" dirty="0" err="1">
              <a:solidFill>
                <a:schemeClr val="tx1"/>
              </a:solidFill>
            </a:rPr>
            <a:t>tạo</a:t>
          </a:r>
          <a:endParaRPr lang="en-US" dirty="0">
            <a:solidFill>
              <a:schemeClr val="tx1"/>
            </a:solidFill>
          </a:endParaRPr>
        </a:p>
      </dgm:t>
    </dgm:pt>
    <dgm:pt modelId="{29CB6FE9-15E5-4207-955A-D4B83254153A}" type="parTrans" cxnId="{70A874C8-A08A-4202-98AB-68D6D47BACAD}">
      <dgm:prSet/>
      <dgm:spPr/>
      <dgm:t>
        <a:bodyPr/>
        <a:lstStyle/>
        <a:p>
          <a:endParaRPr lang="en-US">
            <a:solidFill>
              <a:schemeClr val="tx1"/>
            </a:solidFill>
          </a:endParaRPr>
        </a:p>
      </dgm:t>
    </dgm:pt>
    <dgm:pt modelId="{9A77FFCE-770A-480F-A083-F8CB65B52B49}" type="sibTrans" cxnId="{70A874C8-A08A-4202-98AB-68D6D47BACAD}">
      <dgm:prSet/>
      <dgm:spPr/>
      <dgm:t>
        <a:bodyPr/>
        <a:lstStyle/>
        <a:p>
          <a:endParaRPr lang="en-US">
            <a:solidFill>
              <a:schemeClr val="tx1"/>
            </a:solidFill>
          </a:endParaRPr>
        </a:p>
      </dgm:t>
    </dgm:pt>
    <dgm:pt modelId="{902EEA6D-D85D-4396-8BC9-AEE2C97CB1CD}">
      <dgm:prSet phldrT="[Text]"/>
      <dgm:spPr/>
      <dgm:t>
        <a:bodyPr/>
        <a:lstStyle/>
        <a:p>
          <a:r>
            <a:rPr lang="en-US" dirty="0">
              <a:solidFill>
                <a:schemeClr val="tx1"/>
              </a:solidFill>
            </a:rPr>
            <a:t>5.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Phát</a:t>
          </a:r>
          <a:r>
            <a:rPr lang="en-US" dirty="0">
              <a:solidFill>
                <a:schemeClr val="tx1"/>
              </a:solidFill>
            </a:rPr>
            <a:t> </a:t>
          </a:r>
          <a:r>
            <a:rPr lang="en-US" dirty="0" err="1">
              <a:solidFill>
                <a:schemeClr val="tx1"/>
              </a:solidFill>
            </a:rPr>
            <a:t>triển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lực</a:t>
          </a:r>
          <a:r>
            <a:rPr lang="en-US" dirty="0">
              <a:solidFill>
                <a:schemeClr val="tx1"/>
              </a:solidFill>
            </a:rPr>
            <a:t> </a:t>
          </a:r>
        </a:p>
      </dgm:t>
    </dgm:pt>
    <dgm:pt modelId="{15F563FC-1ACF-418E-A273-68D99A4F08EF}" type="parTrans" cxnId="{F639B45A-7BF4-45EB-A8D7-112CAE57ACF5}">
      <dgm:prSet/>
      <dgm:spPr/>
      <dgm:t>
        <a:bodyPr/>
        <a:lstStyle/>
        <a:p>
          <a:endParaRPr lang="en-US">
            <a:solidFill>
              <a:schemeClr val="tx1"/>
            </a:solidFill>
          </a:endParaRPr>
        </a:p>
      </dgm:t>
    </dgm:pt>
    <dgm:pt modelId="{47D9AEF3-12AB-4D67-8B74-F820969A8D19}" type="sibTrans" cxnId="{F639B45A-7BF4-45EB-A8D7-112CAE57ACF5}">
      <dgm:prSet/>
      <dgm:spPr/>
      <dgm:t>
        <a:bodyPr/>
        <a:lstStyle/>
        <a:p>
          <a:endParaRPr lang="en-US">
            <a:solidFill>
              <a:schemeClr val="tx1"/>
            </a:solidFill>
          </a:endParaRPr>
        </a:p>
      </dgm:t>
    </dgm:pt>
    <dgm:pt modelId="{7BA4DFA4-4014-45BB-8125-3161674DA474}">
      <dgm:prSet phldrT="[Text]"/>
      <dgm:spPr/>
      <dgm:t>
        <a:bodyPr/>
        <a:lstStyle/>
        <a:p>
          <a:r>
            <a:rPr lang="en-US" dirty="0">
              <a:solidFill>
                <a:schemeClr val="tx1"/>
              </a:solidFill>
            </a:rPr>
            <a:t>4.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tài</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và</a:t>
          </a:r>
          <a:r>
            <a:rPr lang="en-US" dirty="0">
              <a:solidFill>
                <a:schemeClr val="tx1"/>
              </a:solidFill>
            </a:rPr>
            <a:t> CSVC</a:t>
          </a:r>
        </a:p>
      </dgm:t>
    </dgm:pt>
    <dgm:pt modelId="{2A9D5D0F-EB60-483D-A5B1-36BF8B90EDCC}" type="parTrans" cxnId="{91AE11F9-8A8E-4640-924B-A4560912EDA8}">
      <dgm:prSet/>
      <dgm:spPr/>
      <dgm:t>
        <a:bodyPr/>
        <a:lstStyle/>
        <a:p>
          <a:endParaRPr lang="en-US">
            <a:solidFill>
              <a:schemeClr val="tx1"/>
            </a:solidFill>
          </a:endParaRPr>
        </a:p>
      </dgm:t>
    </dgm:pt>
    <dgm:pt modelId="{66B14237-0D97-4D81-9336-7337702A2ED3}" type="sibTrans" cxnId="{91AE11F9-8A8E-4640-924B-A4560912EDA8}">
      <dgm:prSet/>
      <dgm:spPr/>
      <dgm:t>
        <a:bodyPr/>
        <a:lstStyle/>
        <a:p>
          <a:endParaRPr lang="en-US">
            <a:solidFill>
              <a:schemeClr val="tx1"/>
            </a:solidFill>
          </a:endParaRPr>
        </a:p>
      </dgm:t>
    </dgm:pt>
    <dgm:pt modelId="{CA41955E-F39E-4339-9D9F-D5684EDD8B5C}">
      <dgm:prSet phldrT="[Text]"/>
      <dgm:spPr/>
      <dgm:t>
        <a:bodyPr/>
        <a:lstStyle/>
        <a:p>
          <a:r>
            <a:rPr lang="en-US" dirty="0">
              <a:solidFill>
                <a:schemeClr val="tx1"/>
              </a:solidFill>
            </a:rPr>
            <a:t>3.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tác</a:t>
          </a:r>
          <a:r>
            <a:rPr lang="en-US" dirty="0">
              <a:solidFill>
                <a:schemeClr val="tx1"/>
              </a:solidFill>
            </a:rPr>
            <a:t> </a:t>
          </a:r>
          <a:r>
            <a:rPr lang="en-US" dirty="0" err="1">
              <a:solidFill>
                <a:schemeClr val="tx1"/>
              </a:solidFill>
            </a:rPr>
            <a:t>quốc</a:t>
          </a:r>
          <a:r>
            <a:rPr lang="en-US" dirty="0">
              <a:solidFill>
                <a:schemeClr val="tx1"/>
              </a:solidFill>
            </a:rPr>
            <a:t> </a:t>
          </a:r>
          <a:r>
            <a:rPr lang="en-US" dirty="0" err="1">
              <a:solidFill>
                <a:schemeClr val="tx1"/>
              </a:solidFill>
            </a:rPr>
            <a:t>tế</a:t>
          </a:r>
          <a:endParaRPr lang="en-US" dirty="0">
            <a:solidFill>
              <a:schemeClr val="tx1"/>
            </a:solidFill>
          </a:endParaRPr>
        </a:p>
      </dgm:t>
    </dgm:pt>
    <dgm:pt modelId="{D4A70702-393C-41EF-94E0-E93B836602FC}" type="parTrans" cxnId="{FCDF4D9A-057F-4804-B19E-72BEF4E0D0FA}">
      <dgm:prSet/>
      <dgm:spPr/>
      <dgm:t>
        <a:bodyPr/>
        <a:lstStyle/>
        <a:p>
          <a:endParaRPr lang="en-US">
            <a:solidFill>
              <a:schemeClr val="tx1"/>
            </a:solidFill>
          </a:endParaRPr>
        </a:p>
      </dgm:t>
    </dgm:pt>
    <dgm:pt modelId="{DC8AE433-56A1-4D60-B5A0-BF6157614FE4}" type="sibTrans" cxnId="{FCDF4D9A-057F-4804-B19E-72BEF4E0D0FA}">
      <dgm:prSet/>
      <dgm:spPr/>
      <dgm:t>
        <a:bodyPr/>
        <a:lstStyle/>
        <a:p>
          <a:endParaRPr lang="en-US">
            <a:solidFill>
              <a:schemeClr val="tx1"/>
            </a:solidFill>
          </a:endParaRPr>
        </a:p>
      </dgm:t>
    </dgm:pt>
    <dgm:pt modelId="{82335131-8182-4C0D-9ED7-2492E11B217D}">
      <dgm:prSet phldrT="[Text]"/>
      <dgm:spPr/>
      <dgm:t>
        <a:bodyPr/>
        <a:lstStyle/>
        <a:p>
          <a:r>
            <a:rPr lang="en-US" dirty="0">
              <a:solidFill>
                <a:schemeClr val="tx1"/>
              </a:solidFill>
            </a:rPr>
            <a:t>2.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Khoa </a:t>
          </a:r>
          <a:r>
            <a:rPr lang="en-US" dirty="0" err="1">
              <a:solidFill>
                <a:schemeClr val="tx1"/>
              </a:solidFill>
            </a:rPr>
            <a:t>học</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nghệ</a:t>
          </a:r>
          <a:endParaRPr lang="en-US" dirty="0">
            <a:solidFill>
              <a:schemeClr val="tx1"/>
            </a:solidFill>
          </a:endParaRPr>
        </a:p>
      </dgm:t>
    </dgm:pt>
    <dgm:pt modelId="{819C2114-498C-4857-8BE2-2DE3CBED3346}" type="parTrans" cxnId="{3E210B3C-DE8F-4054-A6C8-A956A9764D32}">
      <dgm:prSet/>
      <dgm:spPr/>
      <dgm:t>
        <a:bodyPr/>
        <a:lstStyle/>
        <a:p>
          <a:endParaRPr lang="en-US">
            <a:solidFill>
              <a:schemeClr val="tx1"/>
            </a:solidFill>
          </a:endParaRPr>
        </a:p>
      </dgm:t>
    </dgm:pt>
    <dgm:pt modelId="{E06EDB49-10DD-49F2-8A32-A26B0522ADEC}" type="sibTrans" cxnId="{3E210B3C-DE8F-4054-A6C8-A956A9764D32}">
      <dgm:prSet/>
      <dgm:spPr/>
      <dgm:t>
        <a:bodyPr/>
        <a:lstStyle/>
        <a:p>
          <a:endParaRPr lang="en-US">
            <a:solidFill>
              <a:schemeClr val="tx1"/>
            </a:solidFill>
          </a:endParaRPr>
        </a:p>
      </dgm:t>
    </dgm:pt>
    <dgm:pt modelId="{BCFCA92F-2868-48DA-AAC9-FD68A213F160}" type="pres">
      <dgm:prSet presAssocID="{08379AD4-14B1-477C-9AA1-A0326C05216C}" presName="cycle" presStyleCnt="0">
        <dgm:presLayoutVars>
          <dgm:dir/>
          <dgm:resizeHandles val="exact"/>
        </dgm:presLayoutVars>
      </dgm:prSet>
      <dgm:spPr/>
    </dgm:pt>
    <dgm:pt modelId="{3B42A5E2-82D6-4B4B-97FF-052F2F0CAD1B}" type="pres">
      <dgm:prSet presAssocID="{2301EEEA-B1C1-4AA7-A760-83B37FFDEA56}" presName="node" presStyleLbl="node1" presStyleIdx="0" presStyleCnt="5">
        <dgm:presLayoutVars>
          <dgm:bulletEnabled val="1"/>
        </dgm:presLayoutVars>
      </dgm:prSet>
      <dgm:spPr/>
    </dgm:pt>
    <dgm:pt modelId="{82B73960-FBF2-4FC8-848C-DEC0D0A6DC10}" type="pres">
      <dgm:prSet presAssocID="{2301EEEA-B1C1-4AA7-A760-83B37FFDEA56}" presName="spNode" presStyleCnt="0"/>
      <dgm:spPr/>
    </dgm:pt>
    <dgm:pt modelId="{91FF1DE3-18DC-4256-801F-4162E5402A98}" type="pres">
      <dgm:prSet presAssocID="{9A77FFCE-770A-480F-A083-F8CB65B52B49}" presName="sibTrans" presStyleLbl="sibTrans1D1" presStyleIdx="0" presStyleCnt="5"/>
      <dgm:spPr/>
    </dgm:pt>
    <dgm:pt modelId="{455C2CFA-A896-4143-9909-BE2DFF366BF8}" type="pres">
      <dgm:prSet presAssocID="{902EEA6D-D85D-4396-8BC9-AEE2C97CB1CD}" presName="node" presStyleLbl="node1" presStyleIdx="1" presStyleCnt="5">
        <dgm:presLayoutVars>
          <dgm:bulletEnabled val="1"/>
        </dgm:presLayoutVars>
      </dgm:prSet>
      <dgm:spPr/>
    </dgm:pt>
    <dgm:pt modelId="{0A93A3E2-8F68-4F75-B214-08D2A14A4455}" type="pres">
      <dgm:prSet presAssocID="{902EEA6D-D85D-4396-8BC9-AEE2C97CB1CD}" presName="spNode" presStyleCnt="0"/>
      <dgm:spPr/>
    </dgm:pt>
    <dgm:pt modelId="{52525725-2009-4D96-8492-78B8C7F764FC}" type="pres">
      <dgm:prSet presAssocID="{47D9AEF3-12AB-4D67-8B74-F820969A8D19}" presName="sibTrans" presStyleLbl="sibTrans1D1" presStyleIdx="1" presStyleCnt="5"/>
      <dgm:spPr/>
    </dgm:pt>
    <dgm:pt modelId="{709B0AB9-FFDC-48F1-BBEF-94DBA89AFF4F}" type="pres">
      <dgm:prSet presAssocID="{7BA4DFA4-4014-45BB-8125-3161674DA474}" presName="node" presStyleLbl="node1" presStyleIdx="2" presStyleCnt="5">
        <dgm:presLayoutVars>
          <dgm:bulletEnabled val="1"/>
        </dgm:presLayoutVars>
      </dgm:prSet>
      <dgm:spPr/>
    </dgm:pt>
    <dgm:pt modelId="{05ACF8E6-335F-4E27-A1BE-5637569CA59E}" type="pres">
      <dgm:prSet presAssocID="{7BA4DFA4-4014-45BB-8125-3161674DA474}" presName="spNode" presStyleCnt="0"/>
      <dgm:spPr/>
    </dgm:pt>
    <dgm:pt modelId="{A4A02695-F218-4D95-899D-7221AE70F4E3}" type="pres">
      <dgm:prSet presAssocID="{66B14237-0D97-4D81-9336-7337702A2ED3}" presName="sibTrans" presStyleLbl="sibTrans1D1" presStyleIdx="2" presStyleCnt="5"/>
      <dgm:spPr/>
    </dgm:pt>
    <dgm:pt modelId="{8C9FBD64-B332-4C86-84DA-CD0C4BFF50D5}" type="pres">
      <dgm:prSet presAssocID="{CA41955E-F39E-4339-9D9F-D5684EDD8B5C}" presName="node" presStyleLbl="node1" presStyleIdx="3" presStyleCnt="5">
        <dgm:presLayoutVars>
          <dgm:bulletEnabled val="1"/>
        </dgm:presLayoutVars>
      </dgm:prSet>
      <dgm:spPr/>
    </dgm:pt>
    <dgm:pt modelId="{E8188214-2786-4A12-985D-5CCB31BB086D}" type="pres">
      <dgm:prSet presAssocID="{CA41955E-F39E-4339-9D9F-D5684EDD8B5C}" presName="spNode" presStyleCnt="0"/>
      <dgm:spPr/>
    </dgm:pt>
    <dgm:pt modelId="{EF80571D-E0E9-4733-9C2F-D6BB8DDCB25E}" type="pres">
      <dgm:prSet presAssocID="{DC8AE433-56A1-4D60-B5A0-BF6157614FE4}" presName="sibTrans" presStyleLbl="sibTrans1D1" presStyleIdx="3" presStyleCnt="5"/>
      <dgm:spPr/>
    </dgm:pt>
    <dgm:pt modelId="{EF436DC4-9ABF-4AB2-90F7-7AC76FB11531}" type="pres">
      <dgm:prSet presAssocID="{82335131-8182-4C0D-9ED7-2492E11B217D}" presName="node" presStyleLbl="node1" presStyleIdx="4" presStyleCnt="5">
        <dgm:presLayoutVars>
          <dgm:bulletEnabled val="1"/>
        </dgm:presLayoutVars>
      </dgm:prSet>
      <dgm:spPr/>
    </dgm:pt>
    <dgm:pt modelId="{4E673910-99F7-48C6-BFCC-3E5105CAE166}" type="pres">
      <dgm:prSet presAssocID="{82335131-8182-4C0D-9ED7-2492E11B217D}" presName="spNode" presStyleCnt="0"/>
      <dgm:spPr/>
    </dgm:pt>
    <dgm:pt modelId="{ADEA6ACA-DAF5-4364-AA5E-724FB67E3853}" type="pres">
      <dgm:prSet presAssocID="{E06EDB49-10DD-49F2-8A32-A26B0522ADEC}" presName="sibTrans" presStyleLbl="sibTrans1D1" presStyleIdx="4" presStyleCnt="5"/>
      <dgm:spPr/>
    </dgm:pt>
  </dgm:ptLst>
  <dgm:cxnLst>
    <dgm:cxn modelId="{B0455A31-8FFC-43D6-AD95-8282422D3481}" type="presOf" srcId="{902EEA6D-D85D-4396-8BC9-AEE2C97CB1CD}" destId="{455C2CFA-A896-4143-9909-BE2DFF366BF8}" srcOrd="0" destOrd="0" presId="urn:microsoft.com/office/officeart/2005/8/layout/cycle6"/>
    <dgm:cxn modelId="{C861BA35-4991-4F80-BD85-350185E7F79D}" type="presOf" srcId="{08379AD4-14B1-477C-9AA1-A0326C05216C}" destId="{BCFCA92F-2868-48DA-AAC9-FD68A213F160}" srcOrd="0" destOrd="0" presId="urn:microsoft.com/office/officeart/2005/8/layout/cycle6"/>
    <dgm:cxn modelId="{3E210B3C-DE8F-4054-A6C8-A956A9764D32}" srcId="{08379AD4-14B1-477C-9AA1-A0326C05216C}" destId="{82335131-8182-4C0D-9ED7-2492E11B217D}" srcOrd="4" destOrd="0" parTransId="{819C2114-498C-4857-8BE2-2DE3CBED3346}" sibTransId="{E06EDB49-10DD-49F2-8A32-A26B0522ADEC}"/>
    <dgm:cxn modelId="{1E342567-9B40-4C8A-87CE-AA6FDE446F2B}" type="presOf" srcId="{66B14237-0D97-4D81-9336-7337702A2ED3}" destId="{A4A02695-F218-4D95-899D-7221AE70F4E3}" srcOrd="0" destOrd="0" presId="urn:microsoft.com/office/officeart/2005/8/layout/cycle6"/>
    <dgm:cxn modelId="{0E1F8C52-3BAB-4514-9A22-411214831DE8}" type="presOf" srcId="{82335131-8182-4C0D-9ED7-2492E11B217D}" destId="{EF436DC4-9ABF-4AB2-90F7-7AC76FB11531}" srcOrd="0" destOrd="0" presId="urn:microsoft.com/office/officeart/2005/8/layout/cycle6"/>
    <dgm:cxn modelId="{F639B45A-7BF4-45EB-A8D7-112CAE57ACF5}" srcId="{08379AD4-14B1-477C-9AA1-A0326C05216C}" destId="{902EEA6D-D85D-4396-8BC9-AEE2C97CB1CD}" srcOrd="1" destOrd="0" parTransId="{15F563FC-1ACF-418E-A273-68D99A4F08EF}" sibTransId="{47D9AEF3-12AB-4D67-8B74-F820969A8D19}"/>
    <dgm:cxn modelId="{FCDF4D9A-057F-4804-B19E-72BEF4E0D0FA}" srcId="{08379AD4-14B1-477C-9AA1-A0326C05216C}" destId="{CA41955E-F39E-4339-9D9F-D5684EDD8B5C}" srcOrd="3" destOrd="0" parTransId="{D4A70702-393C-41EF-94E0-E93B836602FC}" sibTransId="{DC8AE433-56A1-4D60-B5A0-BF6157614FE4}"/>
    <dgm:cxn modelId="{07E3F1A1-87BF-4C20-8785-AF604D817B21}" type="presOf" srcId="{47D9AEF3-12AB-4D67-8B74-F820969A8D19}" destId="{52525725-2009-4D96-8492-78B8C7F764FC}" srcOrd="0" destOrd="0" presId="urn:microsoft.com/office/officeart/2005/8/layout/cycle6"/>
    <dgm:cxn modelId="{C718BCBC-16E0-4310-8F82-FCEFD4D09F85}" type="presOf" srcId="{E06EDB49-10DD-49F2-8A32-A26B0522ADEC}" destId="{ADEA6ACA-DAF5-4364-AA5E-724FB67E3853}" srcOrd="0" destOrd="0" presId="urn:microsoft.com/office/officeart/2005/8/layout/cycle6"/>
    <dgm:cxn modelId="{3A15DCC1-F347-4F32-91A5-81F151127AE3}" type="presOf" srcId="{2301EEEA-B1C1-4AA7-A760-83B37FFDEA56}" destId="{3B42A5E2-82D6-4B4B-97FF-052F2F0CAD1B}" srcOrd="0" destOrd="0" presId="urn:microsoft.com/office/officeart/2005/8/layout/cycle6"/>
    <dgm:cxn modelId="{70A874C8-A08A-4202-98AB-68D6D47BACAD}" srcId="{08379AD4-14B1-477C-9AA1-A0326C05216C}" destId="{2301EEEA-B1C1-4AA7-A760-83B37FFDEA56}" srcOrd="0" destOrd="0" parTransId="{29CB6FE9-15E5-4207-955A-D4B83254153A}" sibTransId="{9A77FFCE-770A-480F-A083-F8CB65B52B49}"/>
    <dgm:cxn modelId="{01CAA3CB-1F0B-41DE-978B-C4279B610C40}" type="presOf" srcId="{DC8AE433-56A1-4D60-B5A0-BF6157614FE4}" destId="{EF80571D-E0E9-4733-9C2F-D6BB8DDCB25E}" srcOrd="0" destOrd="0" presId="urn:microsoft.com/office/officeart/2005/8/layout/cycle6"/>
    <dgm:cxn modelId="{0267DCD3-E65B-4AF9-9AF1-8A7C3566EC19}" type="presOf" srcId="{CA41955E-F39E-4339-9D9F-D5684EDD8B5C}" destId="{8C9FBD64-B332-4C86-84DA-CD0C4BFF50D5}" srcOrd="0" destOrd="0" presId="urn:microsoft.com/office/officeart/2005/8/layout/cycle6"/>
    <dgm:cxn modelId="{D3C2DFD4-C78B-4E0D-A6C4-0500AFA9907A}" type="presOf" srcId="{9A77FFCE-770A-480F-A083-F8CB65B52B49}" destId="{91FF1DE3-18DC-4256-801F-4162E5402A98}" srcOrd="0" destOrd="0" presId="urn:microsoft.com/office/officeart/2005/8/layout/cycle6"/>
    <dgm:cxn modelId="{B58B58F0-A31E-40B2-A248-58D06BE7E6F3}" type="presOf" srcId="{7BA4DFA4-4014-45BB-8125-3161674DA474}" destId="{709B0AB9-FFDC-48F1-BBEF-94DBA89AFF4F}" srcOrd="0" destOrd="0" presId="urn:microsoft.com/office/officeart/2005/8/layout/cycle6"/>
    <dgm:cxn modelId="{91AE11F9-8A8E-4640-924B-A4560912EDA8}" srcId="{08379AD4-14B1-477C-9AA1-A0326C05216C}" destId="{7BA4DFA4-4014-45BB-8125-3161674DA474}" srcOrd="2" destOrd="0" parTransId="{2A9D5D0F-EB60-483D-A5B1-36BF8B90EDCC}" sibTransId="{66B14237-0D97-4D81-9336-7337702A2ED3}"/>
    <dgm:cxn modelId="{AB67212E-3276-4AA7-A633-02F29245AEC2}" type="presParOf" srcId="{BCFCA92F-2868-48DA-AAC9-FD68A213F160}" destId="{3B42A5E2-82D6-4B4B-97FF-052F2F0CAD1B}" srcOrd="0" destOrd="0" presId="urn:microsoft.com/office/officeart/2005/8/layout/cycle6"/>
    <dgm:cxn modelId="{024226F5-C824-49DD-84BF-496DFC91D218}" type="presParOf" srcId="{BCFCA92F-2868-48DA-AAC9-FD68A213F160}" destId="{82B73960-FBF2-4FC8-848C-DEC0D0A6DC10}" srcOrd="1" destOrd="0" presId="urn:microsoft.com/office/officeart/2005/8/layout/cycle6"/>
    <dgm:cxn modelId="{3BB8A5C9-0C6B-43BF-AAC5-0A3838DCD4E5}" type="presParOf" srcId="{BCFCA92F-2868-48DA-AAC9-FD68A213F160}" destId="{91FF1DE3-18DC-4256-801F-4162E5402A98}" srcOrd="2" destOrd="0" presId="urn:microsoft.com/office/officeart/2005/8/layout/cycle6"/>
    <dgm:cxn modelId="{BB71D517-99B3-4CAD-86B5-C820182E326B}" type="presParOf" srcId="{BCFCA92F-2868-48DA-AAC9-FD68A213F160}" destId="{455C2CFA-A896-4143-9909-BE2DFF366BF8}" srcOrd="3" destOrd="0" presId="urn:microsoft.com/office/officeart/2005/8/layout/cycle6"/>
    <dgm:cxn modelId="{F888CCAC-CA9C-4D86-9B6E-3FEBC03E9FAC}" type="presParOf" srcId="{BCFCA92F-2868-48DA-AAC9-FD68A213F160}" destId="{0A93A3E2-8F68-4F75-B214-08D2A14A4455}" srcOrd="4" destOrd="0" presId="urn:microsoft.com/office/officeart/2005/8/layout/cycle6"/>
    <dgm:cxn modelId="{2D6F749C-9125-42F2-A8BC-30006C351D7D}" type="presParOf" srcId="{BCFCA92F-2868-48DA-AAC9-FD68A213F160}" destId="{52525725-2009-4D96-8492-78B8C7F764FC}" srcOrd="5" destOrd="0" presId="urn:microsoft.com/office/officeart/2005/8/layout/cycle6"/>
    <dgm:cxn modelId="{07368319-337F-4EB5-A88D-6E7F571E4933}" type="presParOf" srcId="{BCFCA92F-2868-48DA-AAC9-FD68A213F160}" destId="{709B0AB9-FFDC-48F1-BBEF-94DBA89AFF4F}" srcOrd="6" destOrd="0" presId="urn:microsoft.com/office/officeart/2005/8/layout/cycle6"/>
    <dgm:cxn modelId="{BBF69DF6-A9BB-4331-BFF4-2A2FC2771783}" type="presParOf" srcId="{BCFCA92F-2868-48DA-AAC9-FD68A213F160}" destId="{05ACF8E6-335F-4E27-A1BE-5637569CA59E}" srcOrd="7" destOrd="0" presId="urn:microsoft.com/office/officeart/2005/8/layout/cycle6"/>
    <dgm:cxn modelId="{5336AFF2-2D2C-4A45-9D3F-58B3C6947060}" type="presParOf" srcId="{BCFCA92F-2868-48DA-AAC9-FD68A213F160}" destId="{A4A02695-F218-4D95-899D-7221AE70F4E3}" srcOrd="8" destOrd="0" presId="urn:microsoft.com/office/officeart/2005/8/layout/cycle6"/>
    <dgm:cxn modelId="{504155B4-A04A-4F71-823E-F16778C19BE1}" type="presParOf" srcId="{BCFCA92F-2868-48DA-AAC9-FD68A213F160}" destId="{8C9FBD64-B332-4C86-84DA-CD0C4BFF50D5}" srcOrd="9" destOrd="0" presId="urn:microsoft.com/office/officeart/2005/8/layout/cycle6"/>
    <dgm:cxn modelId="{8BB5E4CD-A4FF-4315-816A-A4CEE73F86BD}" type="presParOf" srcId="{BCFCA92F-2868-48DA-AAC9-FD68A213F160}" destId="{E8188214-2786-4A12-985D-5CCB31BB086D}" srcOrd="10" destOrd="0" presId="urn:microsoft.com/office/officeart/2005/8/layout/cycle6"/>
    <dgm:cxn modelId="{E133B0BA-ED8B-4E27-B00C-35FD0F9927D3}" type="presParOf" srcId="{BCFCA92F-2868-48DA-AAC9-FD68A213F160}" destId="{EF80571D-E0E9-4733-9C2F-D6BB8DDCB25E}" srcOrd="11" destOrd="0" presId="urn:microsoft.com/office/officeart/2005/8/layout/cycle6"/>
    <dgm:cxn modelId="{AA804B17-7A81-4131-8AAB-70FD7FC0D06E}" type="presParOf" srcId="{BCFCA92F-2868-48DA-AAC9-FD68A213F160}" destId="{EF436DC4-9ABF-4AB2-90F7-7AC76FB11531}" srcOrd="12" destOrd="0" presId="urn:microsoft.com/office/officeart/2005/8/layout/cycle6"/>
    <dgm:cxn modelId="{49CE95D8-5372-4BFB-85F5-B20051BA6B82}" type="presParOf" srcId="{BCFCA92F-2868-48DA-AAC9-FD68A213F160}" destId="{4E673910-99F7-48C6-BFCC-3E5105CAE166}" srcOrd="13" destOrd="0" presId="urn:microsoft.com/office/officeart/2005/8/layout/cycle6"/>
    <dgm:cxn modelId="{841FA77F-3D53-4EFF-A440-A08BF633CF23}" type="presParOf" srcId="{BCFCA92F-2868-48DA-AAC9-FD68A213F160}" destId="{ADEA6ACA-DAF5-4364-AA5E-724FB67E385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2A5E2-82D6-4B4B-97FF-052F2F0CAD1B}">
      <dsp:nvSpPr>
        <dsp:cNvPr id="0" name=""/>
        <dsp:cNvSpPr/>
      </dsp:nvSpPr>
      <dsp:spPr>
        <a:xfrm>
          <a:off x="3927493" y="2548"/>
          <a:ext cx="1462715" cy="950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 </a:t>
          </a:r>
          <a:r>
            <a:rPr lang="en-US" sz="1600" kern="1200" dirty="0" err="1">
              <a:solidFill>
                <a:schemeClr val="tx1"/>
              </a:solidFill>
            </a:rPr>
            <a:t>Hoạt</a:t>
          </a:r>
          <a:r>
            <a:rPr lang="en-US" sz="1600" kern="1200" dirty="0">
              <a:solidFill>
                <a:schemeClr val="tx1"/>
              </a:solidFill>
            </a:rPr>
            <a:t> </a:t>
          </a:r>
          <a:r>
            <a:rPr lang="en-US" sz="1600" kern="1200" dirty="0" err="1">
              <a:solidFill>
                <a:schemeClr val="tx1"/>
              </a:solidFill>
            </a:rPr>
            <a:t>động</a:t>
          </a:r>
          <a:r>
            <a:rPr lang="en-US" sz="1600" kern="1200" dirty="0">
              <a:solidFill>
                <a:schemeClr val="tx1"/>
              </a:solidFill>
            </a:rPr>
            <a:t> </a:t>
          </a:r>
          <a:r>
            <a:rPr lang="en-US" sz="1600" kern="1200" dirty="0" err="1">
              <a:solidFill>
                <a:schemeClr val="tx1"/>
              </a:solidFill>
            </a:rPr>
            <a:t>đào</a:t>
          </a:r>
          <a:r>
            <a:rPr lang="en-US" sz="1600" kern="1200" dirty="0">
              <a:solidFill>
                <a:schemeClr val="tx1"/>
              </a:solidFill>
            </a:rPr>
            <a:t> </a:t>
          </a:r>
          <a:r>
            <a:rPr lang="en-US" sz="1600" kern="1200" dirty="0" err="1">
              <a:solidFill>
                <a:schemeClr val="tx1"/>
              </a:solidFill>
            </a:rPr>
            <a:t>tạo</a:t>
          </a:r>
          <a:endParaRPr lang="en-US" sz="1600" kern="1200" dirty="0">
            <a:solidFill>
              <a:schemeClr val="tx1"/>
            </a:solidFill>
          </a:endParaRPr>
        </a:p>
      </dsp:txBody>
      <dsp:txXfrm>
        <a:off x="3973906" y="48961"/>
        <a:ext cx="1369889" cy="857939"/>
      </dsp:txXfrm>
    </dsp:sp>
    <dsp:sp modelId="{91FF1DE3-18DC-4256-801F-4162E5402A98}">
      <dsp:nvSpPr>
        <dsp:cNvPr id="0" name=""/>
        <dsp:cNvSpPr/>
      </dsp:nvSpPr>
      <dsp:spPr>
        <a:xfrm>
          <a:off x="2760166" y="477931"/>
          <a:ext cx="3797370" cy="3797370"/>
        </a:xfrm>
        <a:custGeom>
          <a:avLst/>
          <a:gdLst/>
          <a:ahLst/>
          <a:cxnLst/>
          <a:rect l="0" t="0" r="0" b="0"/>
          <a:pathLst>
            <a:path>
              <a:moveTo>
                <a:pt x="2640080" y="150732"/>
              </a:moveTo>
              <a:arcTo wR="1898685" hR="1898685" stAng="17579056" swAng="1960402"/>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5C2CFA-A896-4143-9909-BE2DFF366BF8}">
      <dsp:nvSpPr>
        <dsp:cNvPr id="0" name=""/>
        <dsp:cNvSpPr/>
      </dsp:nvSpPr>
      <dsp:spPr>
        <a:xfrm>
          <a:off x="5733250" y="1314508"/>
          <a:ext cx="1462715" cy="950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5. </a:t>
          </a:r>
          <a:r>
            <a:rPr lang="en-US" sz="1600" kern="1200" dirty="0" err="1">
              <a:solidFill>
                <a:schemeClr val="tx1"/>
              </a:solidFill>
            </a:rPr>
            <a:t>Hoạt</a:t>
          </a:r>
          <a:r>
            <a:rPr lang="en-US" sz="1600" kern="1200" dirty="0">
              <a:solidFill>
                <a:schemeClr val="tx1"/>
              </a:solidFill>
            </a:rPr>
            <a:t> </a:t>
          </a:r>
          <a:r>
            <a:rPr lang="en-US" sz="1600" kern="1200" dirty="0" err="1">
              <a:solidFill>
                <a:schemeClr val="tx1"/>
              </a:solidFill>
            </a:rPr>
            <a:t>động</a:t>
          </a:r>
          <a:r>
            <a:rPr lang="en-US" sz="1600" kern="1200" dirty="0">
              <a:solidFill>
                <a:schemeClr val="tx1"/>
              </a:solidFill>
            </a:rPr>
            <a:t> </a:t>
          </a:r>
          <a:r>
            <a:rPr lang="en-US" sz="1600" kern="1200" dirty="0" err="1">
              <a:solidFill>
                <a:schemeClr val="tx1"/>
              </a:solidFill>
            </a:rPr>
            <a:t>Phát</a:t>
          </a:r>
          <a:r>
            <a:rPr lang="en-US" sz="1600" kern="1200" dirty="0">
              <a:solidFill>
                <a:schemeClr val="tx1"/>
              </a:solidFill>
            </a:rPr>
            <a:t> </a:t>
          </a:r>
          <a:r>
            <a:rPr lang="en-US" sz="1600" kern="1200" dirty="0" err="1">
              <a:solidFill>
                <a:schemeClr val="tx1"/>
              </a:solidFill>
            </a:rPr>
            <a:t>triển</a:t>
          </a:r>
          <a:r>
            <a:rPr lang="en-US" sz="1600" kern="1200" dirty="0">
              <a:solidFill>
                <a:schemeClr val="tx1"/>
              </a:solidFill>
            </a:rPr>
            <a:t> </a:t>
          </a:r>
          <a:r>
            <a:rPr lang="en-US" sz="1600" kern="1200" dirty="0" err="1">
              <a:solidFill>
                <a:schemeClr val="tx1"/>
              </a:solidFill>
            </a:rPr>
            <a:t>Nhân</a:t>
          </a:r>
          <a:r>
            <a:rPr lang="en-US" sz="1600" kern="1200" dirty="0">
              <a:solidFill>
                <a:schemeClr val="tx1"/>
              </a:solidFill>
            </a:rPr>
            <a:t> </a:t>
          </a:r>
          <a:r>
            <a:rPr lang="en-US" sz="1600" kern="1200" dirty="0" err="1">
              <a:solidFill>
                <a:schemeClr val="tx1"/>
              </a:solidFill>
            </a:rPr>
            <a:t>lực</a:t>
          </a:r>
          <a:r>
            <a:rPr lang="en-US" sz="1600" kern="1200" dirty="0">
              <a:solidFill>
                <a:schemeClr val="tx1"/>
              </a:solidFill>
            </a:rPr>
            <a:t> </a:t>
          </a:r>
        </a:p>
      </dsp:txBody>
      <dsp:txXfrm>
        <a:off x="5779663" y="1360921"/>
        <a:ext cx="1369889" cy="857939"/>
      </dsp:txXfrm>
    </dsp:sp>
    <dsp:sp modelId="{52525725-2009-4D96-8492-78B8C7F764FC}">
      <dsp:nvSpPr>
        <dsp:cNvPr id="0" name=""/>
        <dsp:cNvSpPr/>
      </dsp:nvSpPr>
      <dsp:spPr>
        <a:xfrm>
          <a:off x="2760166" y="477931"/>
          <a:ext cx="3797370" cy="3797370"/>
        </a:xfrm>
        <a:custGeom>
          <a:avLst/>
          <a:gdLst/>
          <a:ahLst/>
          <a:cxnLst/>
          <a:rect l="0" t="0" r="0" b="0"/>
          <a:pathLst>
            <a:path>
              <a:moveTo>
                <a:pt x="3794776" y="1799474"/>
              </a:moveTo>
              <a:arcTo wR="1898685" hR="1898685" stAng="21420287" swAng="2195430"/>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9B0AB9-FFDC-48F1-BBEF-94DBA89AFF4F}">
      <dsp:nvSpPr>
        <dsp:cNvPr id="0" name=""/>
        <dsp:cNvSpPr/>
      </dsp:nvSpPr>
      <dsp:spPr>
        <a:xfrm>
          <a:off x="5043512" y="3437302"/>
          <a:ext cx="1462715" cy="950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4. </a:t>
          </a:r>
          <a:r>
            <a:rPr lang="en-US" sz="1600" kern="1200" dirty="0" err="1">
              <a:solidFill>
                <a:schemeClr val="tx1"/>
              </a:solidFill>
            </a:rPr>
            <a:t>Hoạt</a:t>
          </a:r>
          <a:r>
            <a:rPr lang="en-US" sz="1600" kern="1200" dirty="0">
              <a:solidFill>
                <a:schemeClr val="tx1"/>
              </a:solidFill>
            </a:rPr>
            <a:t> </a:t>
          </a:r>
          <a:r>
            <a:rPr lang="en-US" sz="1600" kern="1200" dirty="0" err="1">
              <a:solidFill>
                <a:schemeClr val="tx1"/>
              </a:solidFill>
            </a:rPr>
            <a:t>động</a:t>
          </a:r>
          <a:r>
            <a:rPr lang="en-US" sz="1600" kern="1200" dirty="0">
              <a:solidFill>
                <a:schemeClr val="tx1"/>
              </a:solidFill>
            </a:rPr>
            <a:t> </a:t>
          </a:r>
          <a:r>
            <a:rPr lang="en-US" sz="1600" kern="1200" dirty="0" err="1">
              <a:solidFill>
                <a:schemeClr val="tx1"/>
              </a:solidFill>
            </a:rPr>
            <a:t>tài</a:t>
          </a:r>
          <a:r>
            <a:rPr lang="en-US" sz="1600" kern="1200" dirty="0">
              <a:solidFill>
                <a:schemeClr val="tx1"/>
              </a:solidFill>
            </a:rPr>
            <a:t> </a:t>
          </a:r>
          <a:r>
            <a:rPr lang="en-US" sz="1600" kern="1200" dirty="0" err="1">
              <a:solidFill>
                <a:schemeClr val="tx1"/>
              </a:solidFill>
            </a:rPr>
            <a:t>chính</a:t>
          </a:r>
          <a:r>
            <a:rPr lang="en-US" sz="1600" kern="1200" dirty="0">
              <a:solidFill>
                <a:schemeClr val="tx1"/>
              </a:solidFill>
            </a:rPr>
            <a:t> </a:t>
          </a:r>
          <a:r>
            <a:rPr lang="en-US" sz="1600" kern="1200" dirty="0" err="1">
              <a:solidFill>
                <a:schemeClr val="tx1"/>
              </a:solidFill>
            </a:rPr>
            <a:t>và</a:t>
          </a:r>
          <a:r>
            <a:rPr lang="en-US" sz="1600" kern="1200" dirty="0">
              <a:solidFill>
                <a:schemeClr val="tx1"/>
              </a:solidFill>
            </a:rPr>
            <a:t> CSVC</a:t>
          </a:r>
        </a:p>
      </dsp:txBody>
      <dsp:txXfrm>
        <a:off x="5089925" y="3483715"/>
        <a:ext cx="1369889" cy="857939"/>
      </dsp:txXfrm>
    </dsp:sp>
    <dsp:sp modelId="{A4A02695-F218-4D95-899D-7221AE70F4E3}">
      <dsp:nvSpPr>
        <dsp:cNvPr id="0" name=""/>
        <dsp:cNvSpPr/>
      </dsp:nvSpPr>
      <dsp:spPr>
        <a:xfrm>
          <a:off x="2760166" y="477931"/>
          <a:ext cx="3797370" cy="3797370"/>
        </a:xfrm>
        <a:custGeom>
          <a:avLst/>
          <a:gdLst/>
          <a:ahLst/>
          <a:cxnLst/>
          <a:rect l="0" t="0" r="0" b="0"/>
          <a:pathLst>
            <a:path>
              <a:moveTo>
                <a:pt x="2275809" y="3759540"/>
              </a:moveTo>
              <a:arcTo wR="1898685" hR="1898685" stAng="4712609" swAng="1374781"/>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9FBD64-B332-4C86-84DA-CD0C4BFF50D5}">
      <dsp:nvSpPr>
        <dsp:cNvPr id="0" name=""/>
        <dsp:cNvSpPr/>
      </dsp:nvSpPr>
      <dsp:spPr>
        <a:xfrm>
          <a:off x="2811474" y="3437302"/>
          <a:ext cx="1462715" cy="950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3. </a:t>
          </a:r>
          <a:r>
            <a:rPr lang="en-US" sz="1600" kern="1200" dirty="0" err="1">
              <a:solidFill>
                <a:schemeClr val="tx1"/>
              </a:solidFill>
            </a:rPr>
            <a:t>Hoạt</a:t>
          </a:r>
          <a:r>
            <a:rPr lang="en-US" sz="1600" kern="1200" dirty="0">
              <a:solidFill>
                <a:schemeClr val="tx1"/>
              </a:solidFill>
            </a:rPr>
            <a:t> </a:t>
          </a:r>
          <a:r>
            <a:rPr lang="en-US" sz="1600" kern="1200" dirty="0" err="1">
              <a:solidFill>
                <a:schemeClr val="tx1"/>
              </a:solidFill>
            </a:rPr>
            <a:t>động</a:t>
          </a:r>
          <a:r>
            <a:rPr lang="en-US" sz="1600" kern="1200" dirty="0">
              <a:solidFill>
                <a:schemeClr val="tx1"/>
              </a:solidFill>
            </a:rPr>
            <a:t> </a:t>
          </a:r>
          <a:r>
            <a:rPr lang="en-US" sz="1600" kern="1200" dirty="0" err="1">
              <a:solidFill>
                <a:schemeClr val="tx1"/>
              </a:solidFill>
            </a:rPr>
            <a:t>Hợp</a:t>
          </a:r>
          <a:r>
            <a:rPr lang="en-US" sz="1600" kern="1200" dirty="0">
              <a:solidFill>
                <a:schemeClr val="tx1"/>
              </a:solidFill>
            </a:rPr>
            <a:t> </a:t>
          </a:r>
          <a:r>
            <a:rPr lang="en-US" sz="1600" kern="1200" dirty="0" err="1">
              <a:solidFill>
                <a:schemeClr val="tx1"/>
              </a:solidFill>
            </a:rPr>
            <a:t>tác</a:t>
          </a:r>
          <a:r>
            <a:rPr lang="en-US" sz="1600" kern="1200" dirty="0">
              <a:solidFill>
                <a:schemeClr val="tx1"/>
              </a:solidFill>
            </a:rPr>
            <a:t> </a:t>
          </a:r>
          <a:r>
            <a:rPr lang="en-US" sz="1600" kern="1200" dirty="0" err="1">
              <a:solidFill>
                <a:schemeClr val="tx1"/>
              </a:solidFill>
            </a:rPr>
            <a:t>quốc</a:t>
          </a:r>
          <a:r>
            <a:rPr lang="en-US" sz="1600" kern="1200" dirty="0">
              <a:solidFill>
                <a:schemeClr val="tx1"/>
              </a:solidFill>
            </a:rPr>
            <a:t> </a:t>
          </a:r>
          <a:r>
            <a:rPr lang="en-US" sz="1600" kern="1200" dirty="0" err="1">
              <a:solidFill>
                <a:schemeClr val="tx1"/>
              </a:solidFill>
            </a:rPr>
            <a:t>tế</a:t>
          </a:r>
          <a:endParaRPr lang="en-US" sz="1600" kern="1200" dirty="0">
            <a:solidFill>
              <a:schemeClr val="tx1"/>
            </a:solidFill>
          </a:endParaRPr>
        </a:p>
      </dsp:txBody>
      <dsp:txXfrm>
        <a:off x="2857887" y="3483715"/>
        <a:ext cx="1369889" cy="857939"/>
      </dsp:txXfrm>
    </dsp:sp>
    <dsp:sp modelId="{EF80571D-E0E9-4733-9C2F-D6BB8DDCB25E}">
      <dsp:nvSpPr>
        <dsp:cNvPr id="0" name=""/>
        <dsp:cNvSpPr/>
      </dsp:nvSpPr>
      <dsp:spPr>
        <a:xfrm>
          <a:off x="2760166" y="477931"/>
          <a:ext cx="3797370" cy="3797370"/>
        </a:xfrm>
        <a:custGeom>
          <a:avLst/>
          <a:gdLst/>
          <a:ahLst/>
          <a:cxnLst/>
          <a:rect l="0" t="0" r="0" b="0"/>
          <a:pathLst>
            <a:path>
              <a:moveTo>
                <a:pt x="317143" y="2949271"/>
              </a:moveTo>
              <a:arcTo wR="1898685" hR="1898685" stAng="8784283" swAng="2195430"/>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436DC4-9ABF-4AB2-90F7-7AC76FB11531}">
      <dsp:nvSpPr>
        <dsp:cNvPr id="0" name=""/>
        <dsp:cNvSpPr/>
      </dsp:nvSpPr>
      <dsp:spPr>
        <a:xfrm>
          <a:off x="2121736" y="1314508"/>
          <a:ext cx="1462715" cy="950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2. </a:t>
          </a:r>
          <a:r>
            <a:rPr lang="en-US" sz="1600" kern="1200" dirty="0" err="1">
              <a:solidFill>
                <a:schemeClr val="tx1"/>
              </a:solidFill>
            </a:rPr>
            <a:t>Hoạt</a:t>
          </a:r>
          <a:r>
            <a:rPr lang="en-US" sz="1600" kern="1200" dirty="0">
              <a:solidFill>
                <a:schemeClr val="tx1"/>
              </a:solidFill>
            </a:rPr>
            <a:t> </a:t>
          </a:r>
          <a:r>
            <a:rPr lang="en-US" sz="1600" kern="1200" dirty="0" err="1">
              <a:solidFill>
                <a:schemeClr val="tx1"/>
              </a:solidFill>
            </a:rPr>
            <a:t>động</a:t>
          </a:r>
          <a:r>
            <a:rPr lang="en-US" sz="1600" kern="1200" dirty="0">
              <a:solidFill>
                <a:schemeClr val="tx1"/>
              </a:solidFill>
            </a:rPr>
            <a:t> Khoa </a:t>
          </a:r>
          <a:r>
            <a:rPr lang="en-US" sz="1600" kern="1200" dirty="0" err="1">
              <a:solidFill>
                <a:schemeClr val="tx1"/>
              </a:solidFill>
            </a:rPr>
            <a:t>học</a:t>
          </a:r>
          <a:r>
            <a:rPr lang="en-US" sz="1600" kern="1200" dirty="0">
              <a:solidFill>
                <a:schemeClr val="tx1"/>
              </a:solidFill>
            </a:rPr>
            <a:t> </a:t>
          </a:r>
          <a:r>
            <a:rPr lang="en-US" sz="1600" kern="1200" dirty="0" err="1">
              <a:solidFill>
                <a:schemeClr val="tx1"/>
              </a:solidFill>
            </a:rPr>
            <a:t>công</a:t>
          </a:r>
          <a:r>
            <a:rPr lang="en-US" sz="1600" kern="1200" dirty="0">
              <a:solidFill>
                <a:schemeClr val="tx1"/>
              </a:solidFill>
            </a:rPr>
            <a:t> </a:t>
          </a:r>
          <a:r>
            <a:rPr lang="en-US" sz="1600" kern="1200" dirty="0" err="1">
              <a:solidFill>
                <a:schemeClr val="tx1"/>
              </a:solidFill>
            </a:rPr>
            <a:t>nghệ</a:t>
          </a:r>
          <a:endParaRPr lang="en-US" sz="1600" kern="1200" dirty="0">
            <a:solidFill>
              <a:schemeClr val="tx1"/>
            </a:solidFill>
          </a:endParaRPr>
        </a:p>
      </dsp:txBody>
      <dsp:txXfrm>
        <a:off x="2168149" y="1360921"/>
        <a:ext cx="1369889" cy="857939"/>
      </dsp:txXfrm>
    </dsp:sp>
    <dsp:sp modelId="{ADEA6ACA-DAF5-4364-AA5E-724FB67E3853}">
      <dsp:nvSpPr>
        <dsp:cNvPr id="0" name=""/>
        <dsp:cNvSpPr/>
      </dsp:nvSpPr>
      <dsp:spPr>
        <a:xfrm>
          <a:off x="2760166" y="477931"/>
          <a:ext cx="3797370" cy="3797370"/>
        </a:xfrm>
        <a:custGeom>
          <a:avLst/>
          <a:gdLst/>
          <a:ahLst/>
          <a:cxnLst/>
          <a:rect l="0" t="0" r="0" b="0"/>
          <a:pathLst>
            <a:path>
              <a:moveTo>
                <a:pt x="330976" y="827567"/>
              </a:moveTo>
              <a:arcTo wR="1898685" hR="1898685" stAng="12860542" swAng="1960402"/>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CDE3A-7CFE-4398-BC71-E1416F67B953}" type="datetimeFigureOut">
              <a:rPr lang="en-US" smtClean="0"/>
              <a:t>12/22/2022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6F134-24DC-4469-9EE7-31C53377CBBC}" type="slidenum">
              <a:rPr lang="en-US" smtClean="0"/>
              <a:t>‹#›</a:t>
            </a:fld>
            <a:endParaRPr lang="en-US"/>
          </a:p>
        </p:txBody>
      </p:sp>
    </p:spTree>
    <p:extLst>
      <p:ext uri="{BB962C8B-B14F-4D97-AF65-F5344CB8AC3E}">
        <p14:creationId xmlns:p14="http://schemas.microsoft.com/office/powerpoint/2010/main" val="104063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324243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BAD32B-0545-4516-9F38-23130707E90A}"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178015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54653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9243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314672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392889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482615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3229315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26832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342630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32325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BAD32B-0545-4516-9F38-23130707E90A}"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152355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AD32B-0545-4516-9F38-23130707E90A}" type="datetimeFigureOut">
              <a:rPr lang="en-US" smtClean="0"/>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40437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98739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163964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6BAD32B-0545-4516-9F38-23130707E90A}" type="datetimeFigureOut">
              <a:rPr lang="en-US" smtClean="0"/>
              <a:t>12/22/2022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380436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BAD32B-0545-4516-9F38-23130707E90A}"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4D232-3B88-4F98-8CD7-37BB62C588BE}" type="slidenum">
              <a:rPr lang="en-US" smtClean="0"/>
              <a:t>‹#›</a:t>
            </a:fld>
            <a:endParaRPr lang="en-US"/>
          </a:p>
        </p:txBody>
      </p:sp>
    </p:spTree>
    <p:extLst>
      <p:ext uri="{BB962C8B-B14F-4D97-AF65-F5344CB8AC3E}">
        <p14:creationId xmlns:p14="http://schemas.microsoft.com/office/powerpoint/2010/main" val="150396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6BAD32B-0545-4516-9F38-23130707E90A}" type="datetimeFigureOut">
              <a:rPr lang="en-US" smtClean="0"/>
              <a:t>12/22/2022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DD4D232-3B88-4F98-8CD7-37BB62C588BE}" type="slidenum">
              <a:rPr lang="en-US" smtClean="0"/>
              <a:t>‹#›</a:t>
            </a:fld>
            <a:endParaRPr lang="en-US"/>
          </a:p>
        </p:txBody>
      </p:sp>
    </p:spTree>
    <p:extLst>
      <p:ext uri="{BB962C8B-B14F-4D97-AF65-F5344CB8AC3E}">
        <p14:creationId xmlns:p14="http://schemas.microsoft.com/office/powerpoint/2010/main" val="307801146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EA679-845F-6794-DA70-79F3AECB6657}"/>
              </a:ext>
            </a:extLst>
          </p:cNvPr>
          <p:cNvPicPr>
            <a:picLocks noChangeAspect="1"/>
          </p:cNvPicPr>
          <p:nvPr/>
        </p:nvPicPr>
        <p:blipFill>
          <a:blip r:embed="rId2"/>
          <a:stretch>
            <a:fillRect/>
          </a:stretch>
        </p:blipFill>
        <p:spPr>
          <a:xfrm>
            <a:off x="0" y="1673"/>
            <a:ext cx="12192000" cy="6854653"/>
          </a:xfrm>
          <a:prstGeom prst="rect">
            <a:avLst/>
          </a:prstGeom>
        </p:spPr>
      </p:pic>
      <p:sp>
        <p:nvSpPr>
          <p:cNvPr id="2" name="Title 1">
            <a:extLst>
              <a:ext uri="{FF2B5EF4-FFF2-40B4-BE49-F238E27FC236}">
                <a16:creationId xmlns:a16="http://schemas.microsoft.com/office/drawing/2014/main" id="{CB379EBD-215C-6D0F-B3CC-C0FEEE8A1C35}"/>
              </a:ext>
            </a:extLst>
          </p:cNvPr>
          <p:cNvSpPr>
            <a:spLocks noGrp="1"/>
          </p:cNvSpPr>
          <p:nvPr>
            <p:ph type="ctrTitle"/>
          </p:nvPr>
        </p:nvSpPr>
        <p:spPr>
          <a:xfrm>
            <a:off x="1282897" y="2092299"/>
            <a:ext cx="9626204" cy="2390085"/>
          </a:xfrm>
        </p:spPr>
        <p:txBody>
          <a:bodyPr anchor="ctr"/>
          <a:lstStyle/>
          <a:p>
            <a:pPr algn="ctr"/>
            <a:r>
              <a:rPr lang="vi-VN" sz="3600" b="1" dirty="0">
                <a:solidFill>
                  <a:srgbClr val="0070C0"/>
                </a:solidFill>
              </a:rPr>
              <a:t>ĐỀ ÁN TRẢ LƯƠNG THEO </a:t>
            </a:r>
            <a:r>
              <a:rPr lang="vi-VN" sz="3600" b="1">
                <a:solidFill>
                  <a:srgbClr val="0070C0"/>
                </a:solidFill>
              </a:rPr>
              <a:t>KPI </a:t>
            </a:r>
            <a:br>
              <a:rPr lang="en-US" sz="3600" b="1">
                <a:solidFill>
                  <a:srgbClr val="0070C0"/>
                </a:solidFill>
              </a:rPr>
            </a:br>
            <a:r>
              <a:rPr lang="vi-VN" sz="3600" b="1">
                <a:solidFill>
                  <a:srgbClr val="0070C0"/>
                </a:solidFill>
              </a:rPr>
              <a:t>CHO </a:t>
            </a:r>
            <a:r>
              <a:rPr lang="vi-VN" sz="3600" b="1" dirty="0">
                <a:solidFill>
                  <a:srgbClr val="0070C0"/>
                </a:solidFill>
              </a:rPr>
              <a:t>KHỐI HÀNH CHÍNH</a:t>
            </a:r>
            <a:endParaRPr lang="en-US" sz="3600" b="1" dirty="0">
              <a:solidFill>
                <a:srgbClr val="0070C0"/>
              </a:solidFill>
            </a:endParaRPr>
          </a:p>
        </p:txBody>
      </p:sp>
      <p:pic>
        <p:nvPicPr>
          <p:cNvPr id="4" name="Picture 3" descr="Logo&#10;&#10;Description automatically generated">
            <a:extLst>
              <a:ext uri="{FF2B5EF4-FFF2-40B4-BE49-F238E27FC236}">
                <a16:creationId xmlns:a16="http://schemas.microsoft.com/office/drawing/2014/main" id="{09084F48-1C34-DFCE-CB5A-00C5052D5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70" y="308075"/>
            <a:ext cx="1576055" cy="1566729"/>
          </a:xfrm>
          <a:prstGeom prst="rect">
            <a:avLst/>
          </a:prstGeom>
        </p:spPr>
      </p:pic>
    </p:spTree>
    <p:extLst>
      <p:ext uri="{BB962C8B-B14F-4D97-AF65-F5344CB8AC3E}">
        <p14:creationId xmlns:p14="http://schemas.microsoft.com/office/powerpoint/2010/main" val="45675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27487" y="74239"/>
            <a:ext cx="9928482" cy="1400530"/>
          </a:xfrm>
        </p:spPr>
        <p:txBody>
          <a:bodyPr anchor="ctr">
            <a:normAutofit/>
          </a:bodyPr>
          <a:lstStyle/>
          <a:p>
            <a:r>
              <a:rPr lang="en-US" dirty="0">
                <a:solidFill>
                  <a:schemeClr val="bg1"/>
                </a:solidFill>
                <a:latin typeface="Times New Roman" panose="02020603050405020304" pitchFamily="18" charset="0"/>
                <a:cs typeface="Times New Roman" panose="02020603050405020304" pitchFamily="18" charset="0"/>
              </a:rPr>
              <a:t>3. NGUYÊN TẮC XÂY DỰNG KPI</a:t>
            </a:r>
            <a:br>
              <a:rPr lang="en-US" dirty="0">
                <a:solidFill>
                  <a:schemeClr val="bg1"/>
                </a:solidFill>
                <a:latin typeface="Times New Roman" panose="02020603050405020304" pitchFamily="18" charset="0"/>
                <a:cs typeface="Times New Roman" panose="02020603050405020304" pitchFamily="18" charset="0"/>
              </a:rPr>
            </a:br>
            <a:r>
              <a:rPr lang="en-US" sz="3200" dirty="0" err="1">
                <a:solidFill>
                  <a:schemeClr val="bg1"/>
                </a:solidFill>
                <a:latin typeface="Times New Roman" panose="02020603050405020304" pitchFamily="18" charset="0"/>
                <a:cs typeface="Times New Roman" panose="02020603050405020304" pitchFamily="18" charset="0"/>
              </a:rPr>
              <a:t>Đặc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điểm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bộ</a:t>
            </a:r>
            <a:r>
              <a:rPr lang="en-US" sz="3200" dirty="0">
                <a:solidFill>
                  <a:schemeClr val="bg1"/>
                </a:solidFill>
                <a:latin typeface="Times New Roman" panose="02020603050405020304" pitchFamily="18" charset="0"/>
                <a:cs typeface="Times New Roman" panose="02020603050405020304" pitchFamily="18" charset="0"/>
              </a:rPr>
              <a:t> KPI </a:t>
            </a:r>
            <a:r>
              <a:rPr lang="en-US" sz="3200" dirty="0" err="1">
                <a:solidFill>
                  <a:schemeClr val="bg1"/>
                </a:solidFill>
                <a:latin typeface="Times New Roman" panose="02020603050405020304" pitchFamily="18" charset="0"/>
                <a:cs typeface="Times New Roman" panose="02020603050405020304" pitchFamily="18" charset="0"/>
              </a:rPr>
              <a:t>tốt</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0FD7AF2-BBC4-0F52-8E82-3E34A26FA484}"/>
              </a:ext>
            </a:extLst>
          </p:cNvPr>
          <p:cNvPicPr>
            <a:picLocks noChangeAspect="1"/>
          </p:cNvPicPr>
          <p:nvPr/>
        </p:nvPicPr>
        <p:blipFill>
          <a:blip r:embed="rId2"/>
          <a:stretch>
            <a:fillRect/>
          </a:stretch>
        </p:blipFill>
        <p:spPr>
          <a:xfrm>
            <a:off x="0" y="1460230"/>
            <a:ext cx="12192000" cy="5396096"/>
          </a:xfrm>
          <a:prstGeom prst="rect">
            <a:avLst/>
          </a:prstGeom>
        </p:spPr>
      </p:pic>
      <p:sp>
        <p:nvSpPr>
          <p:cNvPr id="17" name="Content Placeholder 2">
            <a:extLst>
              <a:ext uri="{FF2B5EF4-FFF2-40B4-BE49-F238E27FC236}">
                <a16:creationId xmlns:a16="http://schemas.microsoft.com/office/drawing/2014/main" id="{15EE9566-7024-A972-2F09-4D28AC77BD86}"/>
              </a:ext>
            </a:extLst>
          </p:cNvPr>
          <p:cNvSpPr>
            <a:spLocks noGrp="1"/>
          </p:cNvSpPr>
          <p:nvPr>
            <p:ph idx="1"/>
          </p:nvPr>
        </p:nvSpPr>
        <p:spPr>
          <a:xfrm>
            <a:off x="287311" y="1549008"/>
            <a:ext cx="11617377" cy="4782966"/>
          </a:xfrm>
        </p:spPr>
        <p:txBody>
          <a:bodyPr>
            <a:noAutofit/>
          </a:bodyPr>
          <a:lstStyle/>
          <a:p>
            <a:r>
              <a:rPr lang="vi-VN" sz="2800" b="1" dirty="0"/>
              <a:t>Trọng điểm </a:t>
            </a:r>
            <a:r>
              <a:rPr lang="vi-VN" sz="2800" dirty="0"/>
              <a:t>– việc này thường được thể hiện ở trọng số của các mục tiêu hoặc chỉ tiêu. Có nghĩa là các mục tiêu nên có tính tập trung (vào định hướng kế hoạch và ưu tiên) thay vì làm quá nhiều chỉ tiêu dàn trải. </a:t>
            </a:r>
          </a:p>
          <a:p>
            <a:r>
              <a:rPr lang="vi-VN" sz="2800" b="1" dirty="0"/>
              <a:t>KPI</a:t>
            </a:r>
            <a:r>
              <a:rPr lang="vi-VN" sz="2800" dirty="0"/>
              <a:t> bộ phận và cá nhân phải </a:t>
            </a:r>
            <a:r>
              <a:rPr lang="vi-VN" sz="2800" b="1" dirty="0"/>
              <a:t>hợp lý với chức năng</a:t>
            </a:r>
            <a:r>
              <a:rPr lang="vi-VN" sz="2800" dirty="0"/>
              <a:t> được phân bổ. </a:t>
            </a:r>
          </a:p>
          <a:p>
            <a:r>
              <a:rPr lang="vi-VN" sz="2800" dirty="0"/>
              <a:t>Đáp ứng tiêu chí </a:t>
            </a:r>
            <a:r>
              <a:rPr lang="vi-VN" sz="2800" b="1" dirty="0"/>
              <a:t>SMART</a:t>
            </a:r>
            <a:endParaRPr lang="en-US" sz="2800" b="1" dirty="0"/>
          </a:p>
          <a:p>
            <a:pPr lvl="1"/>
            <a:r>
              <a:rPr lang="vi-VN" sz="2000" dirty="0"/>
              <a:t>Cụ thể (Specific)</a:t>
            </a:r>
            <a:endParaRPr lang="en-US" sz="2000" dirty="0"/>
          </a:p>
          <a:p>
            <a:pPr lvl="1"/>
            <a:r>
              <a:rPr lang="vi-VN" sz="2000" dirty="0"/>
              <a:t>Đo lường được (Measurable) </a:t>
            </a:r>
            <a:endParaRPr lang="en-US" sz="2000" dirty="0"/>
          </a:p>
          <a:p>
            <a:pPr lvl="1"/>
            <a:r>
              <a:rPr lang="vi-VN" sz="2000" dirty="0"/>
              <a:t>Có thể đạt được (Achievable)</a:t>
            </a:r>
            <a:endParaRPr lang="en-US" sz="2000" dirty="0"/>
          </a:p>
          <a:p>
            <a:pPr lvl="1"/>
            <a:r>
              <a:rPr lang="vi-VN" sz="2000" dirty="0"/>
              <a:t>Thực tế (Realistic) </a:t>
            </a:r>
            <a:endParaRPr lang="en-US" sz="2000" dirty="0"/>
          </a:p>
          <a:p>
            <a:pPr lvl="1"/>
            <a:r>
              <a:rPr lang="vi-VN" sz="2000" dirty="0"/>
              <a:t>Có mốc thời gian rõ ràng (Time-bound)</a:t>
            </a:r>
            <a:endParaRPr lang="vi-VN" sz="2600" dirty="0"/>
          </a:p>
          <a:p>
            <a:pPr marL="0" indent="0">
              <a:buNone/>
            </a:pPr>
            <a:endParaRPr lang="vi-VN" sz="2400" dirty="0">
              <a:latin typeface="+mn-lt"/>
            </a:endParaRPr>
          </a:p>
        </p:txBody>
      </p:sp>
    </p:spTree>
    <p:extLst>
      <p:ext uri="{BB962C8B-B14F-4D97-AF65-F5344CB8AC3E}">
        <p14:creationId xmlns:p14="http://schemas.microsoft.com/office/powerpoint/2010/main" val="102469745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27487" y="74239"/>
            <a:ext cx="9928482" cy="1400530"/>
          </a:xfrm>
        </p:spPr>
        <p:txBody>
          <a:bodyPr anchor="ctr">
            <a:normAutofit/>
          </a:bodyPr>
          <a:lstStyle/>
          <a:p>
            <a:r>
              <a:rPr lang="en-US" dirty="0">
                <a:solidFill>
                  <a:schemeClr val="bg1"/>
                </a:solidFill>
                <a:latin typeface="Times New Roman" panose="02020603050405020304" pitchFamily="18" charset="0"/>
                <a:cs typeface="Times New Roman" panose="02020603050405020304" pitchFamily="18" charset="0"/>
              </a:rPr>
              <a:t>3. NGUYÊN TẮC XÂY DỰNG KPI</a:t>
            </a:r>
            <a:br>
              <a:rPr lang="en-US" dirty="0">
                <a:solidFill>
                  <a:schemeClr val="bg1"/>
                </a:solidFill>
                <a:latin typeface="Times New Roman" panose="02020603050405020304" pitchFamily="18" charset="0"/>
                <a:cs typeface="Times New Roman" panose="02020603050405020304" pitchFamily="18" charset="0"/>
              </a:rPr>
            </a:br>
            <a:r>
              <a:rPr lang="en-US" sz="3200" dirty="0" err="1">
                <a:solidFill>
                  <a:schemeClr val="bg1"/>
                </a:solidFill>
                <a:latin typeface="Times New Roman" panose="02020603050405020304" pitchFamily="18" charset="0"/>
                <a:cs typeface="Times New Roman" panose="02020603050405020304" pitchFamily="18" charset="0"/>
              </a:rPr>
              <a:t>Đặc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điểm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bộ</a:t>
            </a:r>
            <a:r>
              <a:rPr lang="en-US" sz="3200" dirty="0">
                <a:solidFill>
                  <a:schemeClr val="bg1"/>
                </a:solidFill>
                <a:latin typeface="Times New Roman" panose="02020603050405020304" pitchFamily="18" charset="0"/>
                <a:cs typeface="Times New Roman" panose="02020603050405020304" pitchFamily="18" charset="0"/>
              </a:rPr>
              <a:t> KPI </a:t>
            </a:r>
            <a:r>
              <a:rPr lang="en-US" sz="3200" dirty="0" err="1">
                <a:solidFill>
                  <a:schemeClr val="bg1"/>
                </a:solidFill>
                <a:latin typeface="Times New Roman" panose="02020603050405020304" pitchFamily="18" charset="0"/>
                <a:cs typeface="Times New Roman" panose="02020603050405020304" pitchFamily="18" charset="0"/>
              </a:rPr>
              <a:t>tốt</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0FD7AF2-BBC4-0F52-8E82-3E34A26FA484}"/>
              </a:ext>
            </a:extLst>
          </p:cNvPr>
          <p:cNvPicPr>
            <a:picLocks noChangeAspect="1"/>
          </p:cNvPicPr>
          <p:nvPr/>
        </p:nvPicPr>
        <p:blipFill>
          <a:blip r:embed="rId2"/>
          <a:stretch>
            <a:fillRect/>
          </a:stretch>
        </p:blipFill>
        <p:spPr>
          <a:xfrm>
            <a:off x="0" y="1460230"/>
            <a:ext cx="12192000" cy="5396096"/>
          </a:xfrm>
          <a:prstGeom prst="rect">
            <a:avLst/>
          </a:prstGeom>
        </p:spPr>
      </p:pic>
      <p:sp>
        <p:nvSpPr>
          <p:cNvPr id="17" name="Content Placeholder 2">
            <a:extLst>
              <a:ext uri="{FF2B5EF4-FFF2-40B4-BE49-F238E27FC236}">
                <a16:creationId xmlns:a16="http://schemas.microsoft.com/office/drawing/2014/main" id="{15EE9566-7024-A972-2F09-4D28AC77BD86}"/>
              </a:ext>
            </a:extLst>
          </p:cNvPr>
          <p:cNvSpPr>
            <a:spLocks noGrp="1"/>
          </p:cNvSpPr>
          <p:nvPr>
            <p:ph idx="1"/>
          </p:nvPr>
        </p:nvSpPr>
        <p:spPr>
          <a:xfrm>
            <a:off x="287311" y="1549008"/>
            <a:ext cx="11617377" cy="4782966"/>
          </a:xfrm>
        </p:spPr>
        <p:txBody>
          <a:bodyPr>
            <a:noAutofit/>
          </a:bodyPr>
          <a:lstStyle/>
          <a:p>
            <a:r>
              <a:rPr lang="en-US" sz="2800" b="1" dirty="0" err="1"/>
              <a:t>Ví</a:t>
            </a:r>
            <a:r>
              <a:rPr lang="en-US" sz="2800" b="1" dirty="0"/>
              <a:t> </a:t>
            </a:r>
            <a:r>
              <a:rPr lang="en-US" sz="2800" b="1" dirty="0" err="1"/>
              <a:t>dụ</a:t>
            </a:r>
            <a:r>
              <a:rPr lang="en-US" sz="2800" b="1" dirty="0"/>
              <a:t> </a:t>
            </a:r>
            <a:r>
              <a:rPr lang="en-US" sz="2800" b="1" dirty="0" err="1"/>
              <a:t>về</a:t>
            </a:r>
            <a:r>
              <a:rPr lang="en-US" sz="2800" b="1" dirty="0"/>
              <a:t> </a:t>
            </a:r>
            <a:r>
              <a:rPr lang="en-US" sz="2800" b="1" dirty="0" err="1"/>
              <a:t>tính</a:t>
            </a:r>
            <a:r>
              <a:rPr lang="en-US" sz="2800" b="1" dirty="0"/>
              <a:t> </a:t>
            </a:r>
            <a:r>
              <a:rPr lang="en-US" sz="2800" b="1" dirty="0" err="1"/>
              <a:t>không</a:t>
            </a:r>
            <a:r>
              <a:rPr lang="en-US" sz="2800" b="1" dirty="0"/>
              <a:t> </a:t>
            </a:r>
            <a:r>
              <a:rPr lang="en-US" sz="2800" b="1" dirty="0" err="1"/>
              <a:t>trọng</a:t>
            </a:r>
            <a:r>
              <a:rPr lang="en-US" sz="2800" b="1" dirty="0"/>
              <a:t> </a:t>
            </a:r>
            <a:r>
              <a:rPr lang="en-US" sz="2800" b="1" dirty="0" err="1"/>
              <a:t>điểm</a:t>
            </a:r>
            <a:r>
              <a:rPr lang="en-US" sz="2800" b="1" dirty="0"/>
              <a:t>: 1 </a:t>
            </a:r>
            <a:r>
              <a:rPr lang="en-US" sz="2800" b="1" dirty="0" err="1"/>
              <a:t>Phòng</a:t>
            </a:r>
            <a:r>
              <a:rPr lang="en-US" sz="2800" b="1" dirty="0"/>
              <a:t>/Ban </a:t>
            </a:r>
            <a:r>
              <a:rPr lang="en-US" sz="2800" b="1" dirty="0" err="1"/>
              <a:t>có</a:t>
            </a:r>
            <a:r>
              <a:rPr lang="en-US" sz="2800" b="1" dirty="0"/>
              <a:t> </a:t>
            </a:r>
            <a:r>
              <a:rPr lang="en-US" sz="2800" b="1" dirty="0" err="1"/>
              <a:t>đến</a:t>
            </a:r>
            <a:r>
              <a:rPr lang="en-US" sz="2800" b="1" dirty="0"/>
              <a:t> 50 KPI/KRI </a:t>
            </a:r>
            <a:r>
              <a:rPr lang="en-US" sz="2800" b="1" dirty="0" err="1"/>
              <a:t>được</a:t>
            </a:r>
            <a:r>
              <a:rPr lang="en-US" sz="2800" b="1" dirty="0"/>
              <a:t> </a:t>
            </a:r>
            <a:r>
              <a:rPr lang="en-US" sz="2800" b="1" dirty="0" err="1"/>
              <a:t>đánh</a:t>
            </a:r>
            <a:r>
              <a:rPr lang="en-US" sz="2800" b="1" dirty="0"/>
              <a:t> </a:t>
            </a:r>
            <a:r>
              <a:rPr lang="en-US" sz="2800" b="1" dirty="0" err="1"/>
              <a:t>giá</a:t>
            </a:r>
            <a:r>
              <a:rPr lang="en-US" sz="2800" b="1" dirty="0"/>
              <a:t> </a:t>
            </a:r>
            <a:r>
              <a:rPr lang="en-US" sz="2800" b="1" dirty="0" err="1"/>
              <a:t>trong</a:t>
            </a:r>
            <a:r>
              <a:rPr lang="en-US" sz="2800" b="1" dirty="0"/>
              <a:t> 1 </a:t>
            </a:r>
            <a:r>
              <a:rPr lang="en-US" sz="2800" b="1" dirty="0" err="1"/>
              <a:t>năm</a:t>
            </a:r>
            <a:r>
              <a:rPr lang="en-US" sz="2800" b="1" dirty="0"/>
              <a:t>; 1 </a:t>
            </a:r>
            <a:r>
              <a:rPr lang="en-US" sz="2800" b="1" dirty="0" err="1"/>
              <a:t>cá</a:t>
            </a:r>
            <a:r>
              <a:rPr lang="en-US" sz="2800" b="1" dirty="0"/>
              <a:t> </a:t>
            </a:r>
            <a:r>
              <a:rPr lang="en-US" sz="2800" b="1" dirty="0" err="1"/>
              <a:t>nhân</a:t>
            </a:r>
            <a:r>
              <a:rPr lang="en-US" sz="2800" b="1" dirty="0"/>
              <a:t> </a:t>
            </a:r>
            <a:r>
              <a:rPr lang="en-US" sz="2800" b="1" dirty="0" err="1"/>
              <a:t>có</a:t>
            </a:r>
            <a:r>
              <a:rPr lang="en-US" sz="2800" b="1" dirty="0"/>
              <a:t> </a:t>
            </a:r>
            <a:r>
              <a:rPr lang="en-US" sz="2800" b="1" dirty="0" err="1"/>
              <a:t>trên</a:t>
            </a:r>
            <a:r>
              <a:rPr lang="en-US" sz="2800" b="1" dirty="0"/>
              <a:t> 25 KPI </a:t>
            </a:r>
            <a:r>
              <a:rPr lang="en-US" sz="2800" b="1" dirty="0" err="1"/>
              <a:t>được</a:t>
            </a:r>
            <a:r>
              <a:rPr lang="en-US" sz="2800" b="1" dirty="0"/>
              <a:t> </a:t>
            </a:r>
            <a:r>
              <a:rPr lang="en-US" sz="2800" b="1" dirty="0" err="1"/>
              <a:t>đánh</a:t>
            </a:r>
            <a:r>
              <a:rPr lang="en-US" sz="2800" b="1" dirty="0"/>
              <a:t> </a:t>
            </a:r>
            <a:r>
              <a:rPr lang="en-US" sz="2800" b="1" dirty="0" err="1"/>
              <a:t>giá</a:t>
            </a:r>
            <a:r>
              <a:rPr lang="en-US" sz="2800" b="1" dirty="0"/>
              <a:t> </a:t>
            </a:r>
            <a:r>
              <a:rPr lang="en-US" sz="2800" b="1" dirty="0" err="1"/>
              <a:t>trong</a:t>
            </a:r>
            <a:r>
              <a:rPr lang="en-US" sz="2800" b="1" dirty="0"/>
              <a:t> 1 </a:t>
            </a:r>
            <a:r>
              <a:rPr lang="en-US" sz="2800" b="1" dirty="0" err="1"/>
              <a:t>năm</a:t>
            </a:r>
            <a:endParaRPr lang="vi-VN" sz="2800" dirty="0"/>
          </a:p>
          <a:p>
            <a:r>
              <a:rPr lang="en-US" sz="2800" b="1" dirty="0" err="1"/>
              <a:t>Ví</a:t>
            </a:r>
            <a:r>
              <a:rPr lang="en-US" sz="2800" b="1" dirty="0"/>
              <a:t> </a:t>
            </a:r>
            <a:r>
              <a:rPr lang="en-US" sz="2800" b="1" dirty="0" err="1"/>
              <a:t>dụ</a:t>
            </a:r>
            <a:r>
              <a:rPr lang="en-US" sz="2800" b="1" dirty="0"/>
              <a:t> </a:t>
            </a:r>
            <a:r>
              <a:rPr lang="en-US" sz="2800" b="1" dirty="0" err="1"/>
              <a:t>về</a:t>
            </a:r>
            <a:r>
              <a:rPr lang="en-US" sz="2800" b="1" dirty="0"/>
              <a:t> </a:t>
            </a:r>
            <a:r>
              <a:rPr lang="vi-VN" sz="2800" b="1" dirty="0"/>
              <a:t>KPI</a:t>
            </a:r>
            <a:r>
              <a:rPr lang="vi-VN" sz="2800" dirty="0"/>
              <a:t> </a:t>
            </a:r>
            <a:r>
              <a:rPr lang="en-US" sz="2800" dirty="0" err="1"/>
              <a:t>phòng</a:t>
            </a:r>
            <a:r>
              <a:rPr lang="en-US" sz="2800" dirty="0"/>
              <a:t>/ban</a:t>
            </a:r>
            <a:r>
              <a:rPr lang="vi-VN" sz="2800" dirty="0"/>
              <a:t> và cá nhân </a:t>
            </a:r>
            <a:r>
              <a:rPr lang="en-US" sz="2800" dirty="0" err="1"/>
              <a:t>không</a:t>
            </a:r>
            <a:r>
              <a:rPr lang="vi-VN" sz="2800" dirty="0"/>
              <a:t> </a:t>
            </a:r>
            <a:r>
              <a:rPr lang="vi-VN" sz="2800" b="1" dirty="0"/>
              <a:t>hợp lý với chức năng</a:t>
            </a:r>
            <a:r>
              <a:rPr lang="vi-VN" sz="2800" dirty="0"/>
              <a:t> được phân bổ</a:t>
            </a:r>
            <a:r>
              <a:rPr lang="en-US" sz="2800" dirty="0"/>
              <a:t>: </a:t>
            </a:r>
            <a:endParaRPr lang="vi-VN" sz="2800" dirty="0"/>
          </a:p>
          <a:p>
            <a:r>
              <a:rPr lang="en-US" sz="2800" dirty="0" err="1"/>
              <a:t>Ví</a:t>
            </a:r>
            <a:r>
              <a:rPr lang="en-US" sz="2800" dirty="0"/>
              <a:t> </a:t>
            </a:r>
            <a:r>
              <a:rPr lang="en-US" sz="2800" dirty="0" err="1"/>
              <a:t>dụ</a:t>
            </a:r>
            <a:r>
              <a:rPr lang="en-US" sz="2800" dirty="0"/>
              <a:t> </a:t>
            </a:r>
            <a:r>
              <a:rPr lang="en-US" sz="2800" dirty="0" err="1"/>
              <a:t>tiêu</a:t>
            </a:r>
            <a:r>
              <a:rPr lang="en-US" sz="2800" dirty="0"/>
              <a:t> </a:t>
            </a:r>
            <a:r>
              <a:rPr lang="en-US" sz="2800" dirty="0" err="1"/>
              <a:t>chí</a:t>
            </a:r>
            <a:r>
              <a:rPr lang="en-US" sz="2800" dirty="0"/>
              <a:t> </a:t>
            </a:r>
            <a:r>
              <a:rPr lang="vi-VN" sz="2800" dirty="0"/>
              <a:t>Đáp ứng tiêu chí </a:t>
            </a:r>
            <a:r>
              <a:rPr lang="vi-VN" sz="2800" b="1" dirty="0"/>
              <a:t>SMART</a:t>
            </a:r>
            <a:r>
              <a:rPr lang="en-US" sz="2800" b="1" dirty="0"/>
              <a:t>:</a:t>
            </a:r>
          </a:p>
          <a:p>
            <a:pPr lvl="1"/>
            <a:r>
              <a:rPr lang="en-US" sz="1800" dirty="0" err="1">
                <a:effectLst/>
              </a:rPr>
              <a:t>Tỷ</a:t>
            </a:r>
            <a:r>
              <a:rPr lang="en-US" sz="1800" dirty="0">
                <a:effectLst/>
              </a:rPr>
              <a:t> </a:t>
            </a:r>
            <a:r>
              <a:rPr lang="en-US" sz="1800" dirty="0" err="1">
                <a:effectLst/>
              </a:rPr>
              <a:t>trọng</a:t>
            </a:r>
            <a:r>
              <a:rPr lang="en-US" sz="1800" dirty="0">
                <a:effectLst/>
              </a:rPr>
              <a:t> </a:t>
            </a:r>
            <a:r>
              <a:rPr lang="en-US" sz="1800" dirty="0" err="1">
                <a:effectLst/>
              </a:rPr>
              <a:t>sinh</a:t>
            </a:r>
            <a:r>
              <a:rPr lang="en-US" sz="1800" dirty="0">
                <a:effectLst/>
              </a:rPr>
              <a:t> </a:t>
            </a:r>
            <a:r>
              <a:rPr lang="en-US" sz="1800" dirty="0" err="1">
                <a:effectLst/>
              </a:rPr>
              <a:t>viên</a:t>
            </a:r>
            <a:r>
              <a:rPr lang="en-US" sz="1800" dirty="0">
                <a:effectLst/>
              </a:rPr>
              <a:t> </a:t>
            </a:r>
            <a:r>
              <a:rPr lang="en-US" sz="1800" dirty="0" err="1">
                <a:effectLst/>
              </a:rPr>
              <a:t>được</a:t>
            </a:r>
            <a:r>
              <a:rPr lang="en-US" sz="1800" dirty="0">
                <a:effectLst/>
              </a:rPr>
              <a:t> </a:t>
            </a:r>
            <a:r>
              <a:rPr lang="en-US" sz="1800" dirty="0" err="1">
                <a:effectLst/>
              </a:rPr>
              <a:t>đào</a:t>
            </a:r>
            <a:r>
              <a:rPr lang="en-US" sz="1800" dirty="0">
                <a:effectLst/>
              </a:rPr>
              <a:t> </a:t>
            </a:r>
            <a:r>
              <a:rPr lang="en-US" sz="1800" dirty="0" err="1">
                <a:effectLst/>
              </a:rPr>
              <a:t>tạo</a:t>
            </a:r>
            <a:r>
              <a:rPr lang="en-US" sz="1800" dirty="0">
                <a:effectLst/>
              </a:rPr>
              <a:t> </a:t>
            </a:r>
            <a:r>
              <a:rPr lang="en-US" sz="1800" dirty="0" err="1">
                <a:effectLst/>
              </a:rPr>
              <a:t>bằng</a:t>
            </a:r>
            <a:r>
              <a:rPr lang="en-US" sz="1800" dirty="0">
                <a:effectLst/>
              </a:rPr>
              <a:t> </a:t>
            </a:r>
            <a:r>
              <a:rPr lang="en-US" sz="1800" dirty="0" err="1">
                <a:effectLst/>
              </a:rPr>
              <a:t>tiếng</a:t>
            </a:r>
            <a:r>
              <a:rPr lang="en-US" sz="1800" dirty="0">
                <a:effectLst/>
              </a:rPr>
              <a:t> Anh </a:t>
            </a:r>
            <a:r>
              <a:rPr lang="en-US" sz="1800" dirty="0" err="1">
                <a:effectLst/>
              </a:rPr>
              <a:t>năm</a:t>
            </a:r>
            <a:r>
              <a:rPr lang="en-US" sz="1800" dirty="0">
                <a:effectLst/>
              </a:rPr>
              <a:t> 2023 </a:t>
            </a:r>
            <a:r>
              <a:rPr lang="en-US" sz="1800" dirty="0" err="1">
                <a:effectLst/>
              </a:rPr>
              <a:t>của</a:t>
            </a:r>
            <a:r>
              <a:rPr lang="en-US" sz="1800" dirty="0">
                <a:effectLst/>
              </a:rPr>
              <a:t> </a:t>
            </a:r>
            <a:r>
              <a:rPr lang="en-US" sz="1800" dirty="0" err="1">
                <a:effectLst/>
              </a:rPr>
              <a:t>hệ</a:t>
            </a:r>
            <a:r>
              <a:rPr lang="en-US" sz="1800" dirty="0">
                <a:effectLst/>
              </a:rPr>
              <a:t> </a:t>
            </a:r>
            <a:r>
              <a:rPr lang="en-US" sz="1800" dirty="0" err="1">
                <a:effectLst/>
              </a:rPr>
              <a:t>chính</a:t>
            </a:r>
            <a:r>
              <a:rPr lang="en-US" sz="1800" dirty="0">
                <a:effectLst/>
              </a:rPr>
              <a:t> </a:t>
            </a:r>
            <a:r>
              <a:rPr lang="en-US" sz="1800" dirty="0" err="1">
                <a:effectLst/>
              </a:rPr>
              <a:t>quy</a:t>
            </a:r>
            <a:r>
              <a:rPr lang="en-US" sz="1800" dirty="0">
                <a:effectLst/>
              </a:rPr>
              <a:t> </a:t>
            </a:r>
            <a:r>
              <a:rPr lang="en-US" sz="1800" dirty="0" err="1">
                <a:effectLst/>
              </a:rPr>
              <a:t>là</a:t>
            </a:r>
            <a:r>
              <a:rPr lang="en-US" sz="1800" dirty="0">
                <a:effectLst/>
              </a:rPr>
              <a:t> 30%</a:t>
            </a:r>
          </a:p>
          <a:p>
            <a:pPr marL="457200" lvl="1" indent="0">
              <a:buNone/>
            </a:pPr>
            <a:endParaRPr lang="vi-VN" sz="2400" dirty="0">
              <a:latin typeface="+mn-lt"/>
            </a:endParaRPr>
          </a:p>
        </p:txBody>
      </p:sp>
    </p:spTree>
    <p:extLst>
      <p:ext uri="{BB962C8B-B14F-4D97-AF65-F5344CB8AC3E}">
        <p14:creationId xmlns:p14="http://schemas.microsoft.com/office/powerpoint/2010/main" val="17256226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27487" y="74239"/>
            <a:ext cx="9928482" cy="1400530"/>
          </a:xfrm>
        </p:spPr>
        <p:txBody>
          <a:bodyPr anchor="ctr">
            <a:normAutofit/>
          </a:bodyPr>
          <a:lstStyle/>
          <a:p>
            <a:r>
              <a:rPr lang="en-US" dirty="0">
                <a:solidFill>
                  <a:schemeClr val="bg1"/>
                </a:solidFill>
                <a:latin typeface="Times New Roman" panose="02020603050405020304" pitchFamily="18" charset="0"/>
                <a:cs typeface="Times New Roman" panose="02020603050405020304" pitchFamily="18" charset="0"/>
              </a:rPr>
              <a:t>3. NGUYÊN TẮC XÂY DỰNG KPI</a:t>
            </a:r>
            <a:br>
              <a:rPr lang="en-US" dirty="0">
                <a:solidFill>
                  <a:schemeClr val="bg1"/>
                </a:solidFill>
                <a:latin typeface="Times New Roman" panose="02020603050405020304" pitchFamily="18" charset="0"/>
                <a:cs typeface="Times New Roman" panose="02020603050405020304" pitchFamily="18" charset="0"/>
              </a:rPr>
            </a:b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tắc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lập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chỉ</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tiêu</a:t>
            </a:r>
            <a:r>
              <a:rPr lang="en-US" sz="3200" dirty="0">
                <a:solidFill>
                  <a:schemeClr val="bg1"/>
                </a:solidFill>
                <a:latin typeface="Times New Roman" panose="02020603050405020304" pitchFamily="18" charset="0"/>
                <a:cs typeface="Times New Roman" panose="02020603050405020304" pitchFamily="18" charset="0"/>
              </a:rPr>
              <a:t> KPI</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0FD7AF2-BBC4-0F52-8E82-3E34A26FA484}"/>
              </a:ext>
            </a:extLst>
          </p:cNvPr>
          <p:cNvPicPr>
            <a:picLocks noChangeAspect="1"/>
          </p:cNvPicPr>
          <p:nvPr/>
        </p:nvPicPr>
        <p:blipFill>
          <a:blip r:embed="rId2"/>
          <a:stretch>
            <a:fillRect/>
          </a:stretch>
        </p:blipFill>
        <p:spPr>
          <a:xfrm>
            <a:off x="0" y="1539015"/>
            <a:ext cx="12192000" cy="5396096"/>
          </a:xfrm>
          <a:prstGeom prst="rect">
            <a:avLst/>
          </a:prstGeom>
        </p:spPr>
      </p:pic>
      <p:sp>
        <p:nvSpPr>
          <p:cNvPr id="7" name="object 4">
            <a:extLst>
              <a:ext uri="{FF2B5EF4-FFF2-40B4-BE49-F238E27FC236}">
                <a16:creationId xmlns:a16="http://schemas.microsoft.com/office/drawing/2014/main" id="{2F379B64-D105-C6F0-C05D-E06C80B3375D}"/>
              </a:ext>
            </a:extLst>
          </p:cNvPr>
          <p:cNvSpPr txBox="1"/>
          <p:nvPr/>
        </p:nvSpPr>
        <p:spPr>
          <a:xfrm>
            <a:off x="405662" y="1791999"/>
            <a:ext cx="11550363" cy="3896964"/>
          </a:xfrm>
          <a:prstGeom prst="rect">
            <a:avLst/>
          </a:prstGeom>
        </p:spPr>
        <p:txBody>
          <a:bodyPr vert="horz" wrap="square" lIns="0" tIns="104140" rIns="0" bIns="0" rtlCol="0">
            <a:spAutoFit/>
          </a:bodyPr>
          <a:lstStyle/>
          <a:p>
            <a:pPr marL="355600" marR="26034" indent="-342900">
              <a:lnSpc>
                <a:spcPct val="80000"/>
              </a:lnSpc>
              <a:spcBef>
                <a:spcPts val="820"/>
              </a:spcBef>
              <a:buChar char="•"/>
              <a:tabLst>
                <a:tab pos="354965" algn="l"/>
                <a:tab pos="355600" algn="l"/>
              </a:tabLst>
            </a:pPr>
            <a:r>
              <a:rPr sz="2800" spc="-5" dirty="0">
                <a:latin typeface="Times New Roman" panose="02020603050405020304" pitchFamily="18" charset="0"/>
                <a:cs typeface="Times New Roman" panose="02020603050405020304" pitchFamily="18" charset="0"/>
              </a:rPr>
              <a:t>Tên gọi phải là một danh </a:t>
            </a:r>
            <a:r>
              <a:rPr sz="2800" dirty="0">
                <a:latin typeface="Times New Roman" panose="02020603050405020304" pitchFamily="18" charset="0"/>
                <a:cs typeface="Times New Roman" panose="02020603050405020304" pitchFamily="18" charset="0"/>
              </a:rPr>
              <a:t>từ </a:t>
            </a:r>
            <a:r>
              <a:rPr sz="2800" spc="-5" dirty="0">
                <a:latin typeface="Times New Roman" panose="02020603050405020304" pitchFamily="18" charset="0"/>
                <a:cs typeface="Times New Roman" panose="02020603050405020304" pitchFamily="18" charset="0"/>
              </a:rPr>
              <a:t>lượng hóa đo được  bằng</a:t>
            </a:r>
            <a:endParaRPr sz="2800" dirty="0">
              <a:latin typeface="Times New Roman" panose="02020603050405020304" pitchFamily="18" charset="0"/>
              <a:cs typeface="Times New Roman" panose="02020603050405020304" pitchFamily="18" charset="0"/>
            </a:endParaRPr>
          </a:p>
          <a:p>
            <a:pPr marL="755015" lvl="1" indent="-285750">
              <a:lnSpc>
                <a:spcPct val="100000"/>
              </a:lnSpc>
              <a:spcBef>
                <a:spcPts val="10"/>
              </a:spcBef>
              <a:buChar char="–"/>
              <a:tabLst>
                <a:tab pos="755650" algn="l"/>
              </a:tabLst>
            </a:pPr>
            <a:r>
              <a:rPr sz="2400" spc="-5" dirty="0">
                <a:latin typeface="Times New Roman" panose="02020603050405020304" pitchFamily="18" charset="0"/>
                <a:cs typeface="Times New Roman" panose="02020603050405020304" pitchFamily="18" charset="0"/>
              </a:rPr>
              <a:t>công thức toán học: “tỷ lệ”, “số lượng”, “hệ</a:t>
            </a:r>
            <a:r>
              <a:rPr sz="2400" spc="10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số”</a:t>
            </a:r>
            <a:endParaRPr sz="2400" dirty="0">
              <a:latin typeface="Times New Roman" panose="02020603050405020304" pitchFamily="18" charset="0"/>
              <a:cs typeface="Times New Roman" panose="02020603050405020304" pitchFamily="18" charset="0"/>
            </a:endParaRPr>
          </a:p>
          <a:p>
            <a:pPr marL="467995" marR="5080" lvl="1" indent="1270">
              <a:lnSpc>
                <a:spcPct val="100000"/>
              </a:lnSpc>
              <a:buChar char="–"/>
              <a:tabLst>
                <a:tab pos="755650" algn="l"/>
              </a:tabLst>
            </a:pPr>
            <a:r>
              <a:rPr lang="en-US" sz="2400" spc="-5" dirty="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hoặc</a:t>
            </a:r>
            <a:r>
              <a:rPr sz="2400" spc="-5" dirty="0">
                <a:latin typeface="Times New Roman" panose="02020603050405020304" pitchFamily="18" charset="0"/>
                <a:cs typeface="Times New Roman" panose="02020603050405020304" pitchFamily="18" charset="0"/>
              </a:rPr>
              <a:t> một thang đo chuẩn: “mức điểm”, “cấp độ”  </a:t>
            </a:r>
            <a:endParaRPr lang="en-US" sz="2400" spc="-5" dirty="0">
              <a:latin typeface="Times New Roman" panose="02020603050405020304" pitchFamily="18" charset="0"/>
              <a:cs typeface="Times New Roman" panose="02020603050405020304" pitchFamily="18" charset="0"/>
            </a:endParaRPr>
          </a:p>
          <a:p>
            <a:pPr marL="467995" marR="5080" lvl="1" indent="1270">
              <a:lnSpc>
                <a:spcPct val="100000"/>
              </a:lnSpc>
              <a:buChar char="–"/>
              <a:tabLst>
                <a:tab pos="755650" algn="l"/>
              </a:tabLst>
            </a:pP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k</a:t>
            </a:r>
            <a:r>
              <a:rPr sz="2400" spc="-5" dirty="0" err="1">
                <a:latin typeface="Times New Roman" panose="02020603050405020304" pitchFamily="18" charset="0"/>
                <a:cs typeface="Times New Roman" panose="02020603050405020304" pitchFamily="18" charset="0"/>
              </a:rPr>
              <a:t>hông</a:t>
            </a:r>
            <a:r>
              <a:rPr sz="2400" spc="-5" dirty="0">
                <a:latin typeface="Times New Roman" panose="02020603050405020304" pitchFamily="18" charset="0"/>
                <a:cs typeface="Times New Roman" panose="02020603050405020304" pitchFamily="18" charset="0"/>
              </a:rPr>
              <a:t> dùng động từ (</a:t>
            </a:r>
            <a:r>
              <a:rPr sz="2400" spc="-5" dirty="0" err="1">
                <a:latin typeface="Times New Roman" panose="02020603050405020304" pitchFamily="18" charset="0"/>
                <a:cs typeface="Times New Roman" panose="02020603050405020304" pitchFamily="18" charset="0"/>
              </a:rPr>
              <a:t>ví</a:t>
            </a:r>
            <a:r>
              <a:rPr sz="2400" spc="-5" dirty="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dụ</a:t>
            </a:r>
            <a:r>
              <a:rPr lang="en-US"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“đảm bảo hoàn</a:t>
            </a:r>
            <a:r>
              <a:rPr sz="2400" spc="135" dirty="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thành</a:t>
            </a:r>
            <a:r>
              <a:rPr sz="2400" spc="-5" dirty="0">
                <a:latin typeface="Times New Roman" panose="02020603050405020304" pitchFamily="18" charset="0"/>
                <a:cs typeface="Times New Roman" panose="02020603050405020304" pitchFamily="18" charset="0"/>
              </a:rPr>
              <a:t>”,“xây dựng chính sách) vì đó là biện pháp. Cần nêu kết  quả định lượng của biện</a:t>
            </a:r>
            <a:r>
              <a:rPr sz="2400" spc="5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pháp</a:t>
            </a:r>
            <a:endParaRPr sz="2400" dirty="0">
              <a:latin typeface="Times New Roman" panose="02020603050405020304" pitchFamily="18" charset="0"/>
              <a:cs typeface="Times New Roman" panose="02020603050405020304" pitchFamily="18" charset="0"/>
            </a:endParaRPr>
          </a:p>
          <a:p>
            <a:pPr marL="355600" indent="-342900">
              <a:lnSpc>
                <a:spcPts val="3229"/>
              </a:lnSpc>
              <a:buChar char="•"/>
              <a:tabLst>
                <a:tab pos="354965" algn="l"/>
                <a:tab pos="355600" algn="l"/>
              </a:tabLst>
            </a:pPr>
            <a:r>
              <a:rPr sz="2800" spc="-5" dirty="0">
                <a:latin typeface="Times New Roman" panose="02020603050405020304" pitchFamily="18" charset="0"/>
                <a:cs typeface="Times New Roman" panose="02020603050405020304" pitchFamily="18" charset="0"/>
              </a:rPr>
              <a:t>Chỉ tiêu </a:t>
            </a:r>
            <a:r>
              <a:rPr sz="2800" dirty="0">
                <a:latin typeface="Times New Roman" panose="02020603050405020304" pitchFamily="18" charset="0"/>
                <a:cs typeface="Times New Roman" panose="02020603050405020304" pitchFamily="18" charset="0"/>
              </a:rPr>
              <a:t>thường </a:t>
            </a:r>
            <a:r>
              <a:rPr sz="2800" spc="-5" dirty="0">
                <a:latin typeface="Times New Roman" panose="02020603050405020304" pitchFamily="18" charset="0"/>
                <a:cs typeface="Times New Roman" panose="02020603050405020304" pitchFamily="18" charset="0"/>
              </a:rPr>
              <a:t>có </a:t>
            </a:r>
            <a:r>
              <a:rPr sz="2800" dirty="0">
                <a:latin typeface="Times New Roman" panose="02020603050405020304" pitchFamily="18" charset="0"/>
                <a:cs typeface="Times New Roman" panose="02020603050405020304" pitchFamily="18" charset="0"/>
              </a:rPr>
              <a:t>ý </a:t>
            </a:r>
            <a:r>
              <a:rPr sz="2800" spc="-5" dirty="0">
                <a:latin typeface="Times New Roman" panose="02020603050405020304" pitchFamily="18" charset="0"/>
                <a:cs typeface="Times New Roman" panose="02020603050405020304" pitchFamily="18" charset="0"/>
              </a:rPr>
              <a:t>nghĩa </a:t>
            </a:r>
            <a:r>
              <a:rPr sz="2800" dirty="0">
                <a:latin typeface="Times New Roman" panose="02020603050405020304" pitchFamily="18" charset="0"/>
                <a:cs typeface="Times New Roman" panose="02020603050405020304" pitchFamily="18" charset="0"/>
              </a:rPr>
              <a:t>thống </a:t>
            </a:r>
            <a:r>
              <a:rPr sz="2800" spc="-5" dirty="0">
                <a:latin typeface="Times New Roman" panose="02020603050405020304" pitchFamily="18" charset="0"/>
                <a:cs typeface="Times New Roman" panose="02020603050405020304" pitchFamily="18" charset="0"/>
              </a:rPr>
              <a:t>kê </a:t>
            </a:r>
            <a:r>
              <a:rPr sz="2800" spc="-5" dirty="0" err="1">
                <a:latin typeface="Times New Roman" panose="02020603050405020304" pitchFamily="18" charset="0"/>
                <a:cs typeface="Times New Roman" panose="02020603050405020304" pitchFamily="18" charset="0"/>
              </a:rPr>
              <a:t>để</a:t>
            </a:r>
            <a:r>
              <a:rPr sz="2800" spc="-100" dirty="0">
                <a:latin typeface="Times New Roman" panose="02020603050405020304" pitchFamily="18" charset="0"/>
                <a:cs typeface="Times New Roman" panose="02020603050405020304" pitchFamily="18" charset="0"/>
              </a:rPr>
              <a:t> </a:t>
            </a:r>
            <a:r>
              <a:rPr sz="2800" spc="-5"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sz="2800" spc="-5" dirty="0" err="1">
                <a:latin typeface="Times New Roman" panose="02020603050405020304" pitchFamily="18" charset="0"/>
                <a:cs typeface="Times New Roman" panose="02020603050405020304" pitchFamily="18" charset="0"/>
              </a:rPr>
              <a:t>ánh</a:t>
            </a:r>
            <a:r>
              <a:rPr sz="2800" spc="-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tần suất thực </a:t>
            </a:r>
            <a:r>
              <a:rPr sz="2800" spc="-5" dirty="0">
                <a:latin typeface="Times New Roman" panose="02020603050405020304" pitchFamily="18" charset="0"/>
                <a:cs typeface="Times New Roman" panose="02020603050405020304" pitchFamily="18" charset="0"/>
              </a:rPr>
              <a:t>hiện công</a:t>
            </a:r>
            <a:r>
              <a:rPr sz="2800" spc="-7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việc</a:t>
            </a:r>
          </a:p>
          <a:p>
            <a:pPr marL="753745" marR="32384" lvl="1" indent="-284480">
              <a:lnSpc>
                <a:spcPts val="2500"/>
              </a:lnSpc>
              <a:spcBef>
                <a:spcPts val="610"/>
              </a:spcBef>
              <a:buChar char="–"/>
              <a:tabLst>
                <a:tab pos="755650" algn="l"/>
              </a:tabLst>
            </a:pPr>
            <a:r>
              <a:rPr sz="2400" spc="-5" dirty="0">
                <a:latin typeface="Times New Roman" panose="02020603050405020304" pitchFamily="18" charset="0"/>
                <a:cs typeface="Times New Roman" panose="02020603050405020304" pitchFamily="18" charset="0"/>
              </a:rPr>
              <a:t>“Tỷ lệ báo cáo đúng hạn”, “tỷ lệ giao dịch đạt chuẩn”  được áp dụng khi có nhiều (ví dụ hơn 10) lần thực  hiện</a:t>
            </a:r>
            <a:endParaRPr sz="2400" dirty="0">
              <a:latin typeface="Times New Roman" panose="02020603050405020304" pitchFamily="18" charset="0"/>
              <a:cs typeface="Times New Roman" panose="02020603050405020304" pitchFamily="18" charset="0"/>
            </a:endParaRPr>
          </a:p>
          <a:p>
            <a:pPr marL="752475" marR="153670" lvl="1" indent="-285115" algn="just">
              <a:lnSpc>
                <a:spcPts val="2500"/>
              </a:lnSpc>
              <a:spcBef>
                <a:spcPts val="615"/>
              </a:spcBef>
              <a:buChar char="–"/>
              <a:tabLst>
                <a:tab pos="753745" algn="l"/>
              </a:tabLst>
            </a:pPr>
            <a:r>
              <a:rPr sz="2400" spc="-5" dirty="0">
                <a:latin typeface="Times New Roman" panose="02020603050405020304" pitchFamily="18" charset="0"/>
                <a:cs typeface="Times New Roman" panose="02020603050405020304" pitchFamily="18" charset="0"/>
              </a:rPr>
              <a:t>“Số quy trình được ban hành”, “Mức điểm đánh </a:t>
            </a:r>
            <a:r>
              <a:rPr sz="2400" spc="-5" dirty="0" err="1">
                <a:latin typeface="Times New Roman" panose="02020603050405020304" pitchFamily="18" charset="0"/>
                <a:cs typeface="Times New Roman" panose="02020603050405020304" pitchFamily="18" charset="0"/>
              </a:rPr>
              <a:t>giá</a:t>
            </a:r>
            <a:r>
              <a:rPr sz="2400" spc="-5" dirty="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sự</a:t>
            </a:r>
            <a:r>
              <a:rPr sz="2400" spc="-5" dirty="0">
                <a:latin typeface="Times New Roman" panose="02020603050405020304" pitchFamily="18" charset="0"/>
                <a:cs typeface="Times New Roman" panose="02020603050405020304" pitchFamily="18" charset="0"/>
              </a:rPr>
              <a:t> hài </a:t>
            </a:r>
            <a:r>
              <a:rPr sz="2400" spc="-5" dirty="0" err="1">
                <a:latin typeface="Times New Roman" panose="02020603050405020304" pitchFamily="18" charset="0"/>
                <a:cs typeface="Times New Roman" panose="02020603050405020304" pitchFamily="18" charset="0"/>
              </a:rPr>
              <a:t>lòng</a:t>
            </a:r>
            <a:r>
              <a:rPr sz="2400" spc="-5" dirty="0">
                <a:latin typeface="Times New Roman" panose="02020603050405020304" pitchFamily="18" charset="0"/>
                <a:cs typeface="Times New Roman" panose="02020603050405020304" pitchFamily="18" charset="0"/>
              </a:rPr>
              <a:t> </a:t>
            </a:r>
            <a:r>
              <a:rPr sz="2400" spc="-5" dirty="0" err="1">
                <a:latin typeface="Times New Roman" panose="02020603050405020304" pitchFamily="18" charset="0"/>
                <a:cs typeface="Times New Roman" panose="02020603050405020304" pitchFamily="18" charset="0"/>
              </a:rPr>
              <a:t>của</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sinh</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viên</a:t>
            </a:r>
            <a:r>
              <a:rPr sz="2400" spc="-5" dirty="0">
                <a:latin typeface="Times New Roman" panose="02020603050405020304" pitchFamily="18" charset="0"/>
                <a:cs typeface="Times New Roman" panose="02020603050405020304" pitchFamily="18" charset="0"/>
              </a:rPr>
              <a:t>…” được áp dụng khi số lượng / tần  suất của một việc xảy ra quá</a:t>
            </a:r>
            <a:r>
              <a:rPr sz="2400" spc="6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ít.</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8417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66431" y="239549"/>
            <a:ext cx="10662007" cy="981133"/>
          </a:xfrm>
        </p:spPr>
        <p:txBody>
          <a:bodyPr anchor="ctr">
            <a:noAutofit/>
          </a:bodyPr>
          <a:lstStyle/>
          <a:p>
            <a:r>
              <a:rPr lang="en-US" sz="3200" dirty="0">
                <a:solidFill>
                  <a:schemeClr val="bg1"/>
                </a:solidFill>
              </a:rPr>
              <a:t>4</a:t>
            </a:r>
            <a:r>
              <a:rPr lang="en-US" sz="3200" dirty="0">
                <a:solidFill>
                  <a:schemeClr val="bg1"/>
                </a:solidFill>
                <a:effectLst/>
              </a:rPr>
              <a:t>. QUY TRÌNH XÂY DỰNG KPIs CHO MỘT </a:t>
            </a:r>
            <a:r>
              <a:rPr lang="en-US" sz="3200" dirty="0">
                <a:solidFill>
                  <a:schemeClr val="bg1"/>
                </a:solidFill>
              </a:rPr>
              <a:t>PHÒNG/BAN</a:t>
            </a:r>
            <a:endParaRPr lang="en-US" sz="3200" dirty="0">
              <a:solidFill>
                <a:schemeClr val="bg1"/>
              </a:solidFill>
              <a:cs typeface="Times New Roman" panose="02020603050405020304" pitchFamily="18" charset="0"/>
            </a:endParaRPr>
          </a:p>
        </p:txBody>
      </p:sp>
      <p:pic>
        <p:nvPicPr>
          <p:cNvPr id="3" name="Picture 2">
            <a:extLst>
              <a:ext uri="{FF2B5EF4-FFF2-40B4-BE49-F238E27FC236}">
                <a16:creationId xmlns:a16="http://schemas.microsoft.com/office/drawing/2014/main" id="{9D179F17-CE86-8E3E-01D5-CCA75213F5BE}"/>
              </a:ext>
            </a:extLst>
          </p:cNvPr>
          <p:cNvPicPr>
            <a:picLocks noChangeAspect="1"/>
          </p:cNvPicPr>
          <p:nvPr/>
        </p:nvPicPr>
        <p:blipFill>
          <a:blip r:embed="rId2"/>
          <a:stretch>
            <a:fillRect/>
          </a:stretch>
        </p:blipFill>
        <p:spPr>
          <a:xfrm>
            <a:off x="-1" y="1143000"/>
            <a:ext cx="12192000" cy="5396096"/>
          </a:xfrm>
          <a:prstGeom prst="rect">
            <a:avLst/>
          </a:prstGeom>
        </p:spPr>
      </p:pic>
      <p:sp>
        <p:nvSpPr>
          <p:cNvPr id="6" name="Content Placeholder 5">
            <a:extLst>
              <a:ext uri="{FF2B5EF4-FFF2-40B4-BE49-F238E27FC236}">
                <a16:creationId xmlns:a16="http://schemas.microsoft.com/office/drawing/2014/main" id="{31734EE7-BE63-649C-96C4-2C4DBC226407}"/>
              </a:ext>
            </a:extLst>
          </p:cNvPr>
          <p:cNvSpPr>
            <a:spLocks noGrp="1"/>
          </p:cNvSpPr>
          <p:nvPr>
            <p:ph idx="1"/>
          </p:nvPr>
        </p:nvSpPr>
        <p:spPr>
          <a:xfrm>
            <a:off x="778848" y="1460230"/>
            <a:ext cx="11177178" cy="4195481"/>
          </a:xfrm>
        </p:spPr>
        <p:txBody>
          <a:bodyPr/>
          <a:lstStyle/>
          <a:p>
            <a:pPr marL="471170" marR="5080" indent="-457200">
              <a:lnSpc>
                <a:spcPct val="79700"/>
              </a:lnSpc>
              <a:spcBef>
                <a:spcPts val="730"/>
              </a:spcBef>
              <a:buFont typeface="+mj-lt"/>
              <a:buAutoNum type="arabicPeriod"/>
              <a:tabLst>
                <a:tab pos="356870" algn="l"/>
                <a:tab pos="357505" algn="l"/>
              </a:tabLst>
            </a:pPr>
            <a:r>
              <a:rPr lang="vi-VN" sz="2400" b="1" spc="-5" dirty="0">
                <a:latin typeface="Times New Roman" panose="02020603050405020304" pitchFamily="18" charset="0"/>
                <a:cs typeface="Times New Roman" panose="02020603050405020304" pitchFamily="18" charset="0"/>
              </a:rPr>
              <a:t>Bước 1: </a:t>
            </a:r>
            <a:r>
              <a:rPr lang="vi-VN" sz="2400" spc="-5" dirty="0">
                <a:latin typeface="Times New Roman" panose="02020603050405020304" pitchFamily="18" charset="0"/>
                <a:cs typeface="Times New Roman" panose="02020603050405020304" pitchFamily="18" charset="0"/>
              </a:rPr>
              <a:t>phân bổ KPI </a:t>
            </a:r>
            <a:r>
              <a:rPr lang="en-US" sz="2400" spc="-5" dirty="0" err="1">
                <a:latin typeface="Times New Roman" panose="02020603050405020304" pitchFamily="18" charset="0"/>
                <a:cs typeface="Times New Roman" panose="02020603050405020304" pitchFamily="18" charset="0"/>
              </a:rPr>
              <a:t>Trường</a:t>
            </a:r>
            <a:r>
              <a:rPr lang="vi-VN" sz="2400" spc="-5" dirty="0">
                <a:latin typeface="Times New Roman" panose="02020603050405020304" pitchFamily="18" charset="0"/>
                <a:cs typeface="Times New Roman" panose="02020603050405020304" pitchFamily="18" charset="0"/>
              </a:rPr>
              <a:t> về </a:t>
            </a:r>
            <a:r>
              <a:rPr lang="en-US" sz="2400" spc="-5" dirty="0" err="1">
                <a:latin typeface="Times New Roman" panose="02020603050405020304" pitchFamily="18" charset="0"/>
                <a:cs typeface="Times New Roman" panose="02020603050405020304" pitchFamily="18" charset="0"/>
              </a:rPr>
              <a:t>Phòng</a:t>
            </a:r>
            <a:r>
              <a:rPr lang="en-US" sz="2400" spc="-5" dirty="0">
                <a:latin typeface="Times New Roman" panose="02020603050405020304" pitchFamily="18" charset="0"/>
                <a:cs typeface="Times New Roman" panose="02020603050405020304" pitchFamily="18" charset="0"/>
              </a:rPr>
              <a:t>/Ban </a:t>
            </a:r>
            <a:r>
              <a:rPr lang="vi-VN" sz="2400" spc="-5" dirty="0">
                <a:latin typeface="Times New Roman" panose="02020603050405020304" pitchFamily="18" charset="0"/>
                <a:cs typeface="Times New Roman" panose="02020603050405020304" pitchFamily="18" charset="0"/>
              </a:rPr>
              <a:t>theo nguyên  tắc tương thích của chức năng, xác lập tên gọi  các chỉ tiêu tương ứng với </a:t>
            </a:r>
            <a:r>
              <a:rPr lang="vi-VN" sz="2400" b="1" spc="-5" dirty="0">
                <a:latin typeface="Times New Roman" panose="02020603050405020304" pitchFamily="18" charset="0"/>
                <a:cs typeface="Times New Roman" panose="02020603050405020304" pitchFamily="18" charset="0"/>
              </a:rPr>
              <a:t>chức năng bộ phận đã được chuẩn hóa </a:t>
            </a:r>
            <a:r>
              <a:rPr lang="vi-VN" sz="2400" spc="-5" dirty="0">
                <a:latin typeface="Times New Roman" panose="02020603050405020304" pitchFamily="18" charset="0"/>
                <a:cs typeface="Times New Roman" panose="02020603050405020304" pitchFamily="18" charset="0"/>
              </a:rPr>
              <a:t>(phần</a:t>
            </a:r>
            <a:r>
              <a:rPr lang="vi-VN" sz="2400" spc="5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KPI)</a:t>
            </a:r>
            <a:endParaRPr lang="vi-VN" sz="2400" dirty="0">
              <a:latin typeface="Times New Roman" panose="02020603050405020304" pitchFamily="18" charset="0"/>
              <a:cs typeface="Times New Roman" panose="02020603050405020304" pitchFamily="18" charset="0"/>
            </a:endParaRPr>
          </a:p>
          <a:p>
            <a:pPr marL="470535" marR="74930" indent="-457200">
              <a:lnSpc>
                <a:spcPts val="2500"/>
              </a:lnSpc>
              <a:spcBef>
                <a:spcPts val="615"/>
              </a:spcBef>
              <a:buFont typeface="+mj-lt"/>
              <a:buAutoNum type="arabicPeriod"/>
              <a:tabLst>
                <a:tab pos="356235" algn="l"/>
                <a:tab pos="356870" algn="l"/>
              </a:tabLst>
            </a:pPr>
            <a:r>
              <a:rPr lang="vi-VN" sz="2400" b="1" spc="-5" dirty="0">
                <a:latin typeface="Times New Roman" panose="02020603050405020304" pitchFamily="18" charset="0"/>
                <a:cs typeface="Times New Roman" panose="02020603050405020304" pitchFamily="18" charset="0"/>
              </a:rPr>
              <a:t>Bước </a:t>
            </a:r>
            <a:r>
              <a:rPr lang="en-US" sz="2400" b="1" spc="-5" dirty="0">
                <a:latin typeface="Times New Roman" panose="02020603050405020304" pitchFamily="18" charset="0"/>
                <a:cs typeface="Times New Roman" panose="02020603050405020304" pitchFamily="18" charset="0"/>
              </a:rPr>
              <a:t>2</a:t>
            </a:r>
            <a:r>
              <a:rPr lang="vi-VN" sz="2400" b="1" spc="-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lọc các chức năng chính của </a:t>
            </a:r>
            <a:r>
              <a:rPr lang="en-US" sz="2400" spc="-5" dirty="0" err="1">
                <a:latin typeface="Times New Roman" panose="02020603050405020304" pitchFamily="18" charset="0"/>
                <a:cs typeface="Times New Roman" panose="02020603050405020304" pitchFamily="18" charset="0"/>
              </a:rPr>
              <a:t>Phòng</a:t>
            </a:r>
            <a:r>
              <a:rPr lang="en-US" sz="2400" spc="-5" dirty="0">
                <a:latin typeface="Times New Roman" panose="02020603050405020304" pitchFamily="18" charset="0"/>
                <a:cs typeface="Times New Roman" panose="02020603050405020304" pitchFamily="18" charset="0"/>
              </a:rPr>
              <a:t>/Ban</a:t>
            </a:r>
            <a:r>
              <a:rPr lang="vi-VN" sz="2400" spc="-5" dirty="0">
                <a:latin typeface="Times New Roman" panose="02020603050405020304" pitchFamily="18" charset="0"/>
                <a:cs typeface="Times New Roman" panose="02020603050405020304" pitchFamily="18" charset="0"/>
              </a:rPr>
              <a:t> chưa  có chỉ tiêu đánh giá, xác định kết quả đầu ra của chức  năng, xác lập chỉ tiêu phản ánh kết quả thực hiện chức  năng nhiệm vụ này (phần</a:t>
            </a:r>
            <a:r>
              <a:rPr lang="vi-VN" sz="2400" spc="70"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KRI)</a:t>
            </a:r>
            <a:endParaRPr lang="vi-VN" sz="2400" dirty="0">
              <a:latin typeface="Times New Roman" panose="02020603050405020304" pitchFamily="18" charset="0"/>
              <a:cs typeface="Times New Roman" panose="02020603050405020304" pitchFamily="18" charset="0"/>
            </a:endParaRPr>
          </a:p>
          <a:p>
            <a:pPr marL="469900" marR="33020" indent="-457200">
              <a:lnSpc>
                <a:spcPts val="2500"/>
              </a:lnSpc>
              <a:spcBef>
                <a:spcPts val="610"/>
              </a:spcBef>
              <a:buFont typeface="+mj-lt"/>
              <a:buAutoNum type="arabicPeriod"/>
              <a:tabLst>
                <a:tab pos="355600" algn="l"/>
                <a:tab pos="356235" algn="l"/>
              </a:tabLst>
            </a:pPr>
            <a:r>
              <a:rPr lang="vi-VN" sz="2400" b="1" spc="-5" dirty="0">
                <a:latin typeface="Times New Roman" panose="02020603050405020304" pitchFamily="18" charset="0"/>
                <a:cs typeface="Times New Roman" panose="02020603050405020304" pitchFamily="18" charset="0"/>
              </a:rPr>
              <a:t>Bước </a:t>
            </a:r>
            <a:r>
              <a:rPr lang="en-US" sz="2400" b="1" spc="-5" dirty="0">
                <a:latin typeface="Times New Roman" panose="02020603050405020304" pitchFamily="18" charset="0"/>
                <a:cs typeface="Times New Roman" panose="02020603050405020304" pitchFamily="18" charset="0"/>
              </a:rPr>
              <a:t>3</a:t>
            </a:r>
            <a:r>
              <a:rPr lang="vi-VN" sz="2400" b="1" spc="-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xác lập chỉ số đo, đơn vị &amp; công thức tính, tần suất theo dõi của các chỉ</a:t>
            </a:r>
            <a:r>
              <a:rPr lang="vi-VN" sz="2400" spc="6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tiêu</a:t>
            </a:r>
            <a:endParaRPr lang="vi-VN" sz="2400" dirty="0">
              <a:latin typeface="Times New Roman" panose="02020603050405020304" pitchFamily="18" charset="0"/>
              <a:cs typeface="Times New Roman" panose="02020603050405020304" pitchFamily="18" charset="0"/>
            </a:endParaRPr>
          </a:p>
          <a:p>
            <a:pPr marL="469265" indent="-457200">
              <a:lnSpc>
                <a:spcPts val="2810"/>
              </a:lnSpc>
              <a:spcBef>
                <a:spcPts val="15"/>
              </a:spcBef>
              <a:buFont typeface="+mj-lt"/>
              <a:buAutoNum type="arabicPeriod"/>
              <a:tabLst>
                <a:tab pos="354965" algn="l"/>
                <a:tab pos="355600" algn="l"/>
              </a:tabLst>
            </a:pPr>
            <a:r>
              <a:rPr lang="vi-VN" sz="2400" b="1" spc="-5" dirty="0">
                <a:latin typeface="Times New Roman" panose="02020603050405020304" pitchFamily="18" charset="0"/>
                <a:cs typeface="Times New Roman" panose="02020603050405020304" pitchFamily="18" charset="0"/>
              </a:rPr>
              <a:t>Bước </a:t>
            </a:r>
            <a:r>
              <a:rPr lang="en-US" sz="2400" b="1" spc="-5" dirty="0">
                <a:latin typeface="Times New Roman" panose="02020603050405020304" pitchFamily="18" charset="0"/>
                <a:cs typeface="Times New Roman" panose="02020603050405020304" pitchFamily="18" charset="0"/>
              </a:rPr>
              <a:t>4</a:t>
            </a:r>
            <a:r>
              <a:rPr lang="vi-VN" sz="2400" b="1" spc="-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xác lập trọng số của khía cạnh, mục tiêu</a:t>
            </a:r>
            <a:r>
              <a:rPr lang="vi-VN" sz="2400" spc="135"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vi-VN" sz="2400" spc="-5" dirty="0">
                <a:latin typeface="Times New Roman" panose="02020603050405020304" pitchFamily="18" charset="0"/>
                <a:cs typeface="Times New Roman" panose="02020603050405020304" pitchFamily="18" charset="0"/>
              </a:rPr>
              <a:t>chỉ tiêu trên toàn bộ </a:t>
            </a:r>
            <a:r>
              <a:rPr lang="en-US" sz="2400" spc="-5" dirty="0" err="1">
                <a:latin typeface="Times New Roman" panose="02020603050405020304" pitchFamily="18" charset="0"/>
                <a:cs typeface="Times New Roman" panose="02020603050405020304" pitchFamily="18" charset="0"/>
              </a:rPr>
              <a:t>hệ</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thống</a:t>
            </a:r>
            <a:r>
              <a:rPr lang="en-US" sz="2400" spc="-5" dirty="0">
                <a:latin typeface="Times New Roman" panose="02020603050405020304" pitchFamily="18" charset="0"/>
                <a:cs typeface="Times New Roman" panose="02020603050405020304" pitchFamily="18" charset="0"/>
              </a:rPr>
              <a:t> KPI </a:t>
            </a:r>
            <a:r>
              <a:rPr lang="en-US" sz="2400" spc="-5" dirty="0" err="1">
                <a:latin typeface="Times New Roman" panose="02020603050405020304" pitchFamily="18" charset="0"/>
                <a:cs typeface="Times New Roman" panose="02020603050405020304" pitchFamily="18" charset="0"/>
              </a:rPr>
              <a:t>của</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Phòng</a:t>
            </a:r>
            <a:r>
              <a:rPr lang="en-US" sz="2400" spc="-5" dirty="0">
                <a:latin typeface="Times New Roman" panose="02020603050405020304" pitchFamily="18" charset="0"/>
                <a:cs typeface="Times New Roman" panose="02020603050405020304" pitchFamily="18" charset="0"/>
              </a:rPr>
              <a:t>/Ban</a:t>
            </a:r>
            <a:endParaRPr lang="vi-VN"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518799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D7AF2-BBC4-0F52-8E82-3E34A26FA484}"/>
              </a:ext>
            </a:extLst>
          </p:cNvPr>
          <p:cNvPicPr>
            <a:picLocks noChangeAspect="1"/>
          </p:cNvPicPr>
          <p:nvPr/>
        </p:nvPicPr>
        <p:blipFill>
          <a:blip r:embed="rId2"/>
          <a:stretch>
            <a:fillRect/>
          </a:stretch>
        </p:blipFill>
        <p:spPr>
          <a:xfrm>
            <a:off x="0" y="1460230"/>
            <a:ext cx="12192000" cy="5396096"/>
          </a:xfrm>
          <a:prstGeom prst="rect">
            <a:avLst/>
          </a:prstGeom>
        </p:spPr>
      </p:pic>
      <p:sp>
        <p:nvSpPr>
          <p:cNvPr id="17" name="Content Placeholder 2">
            <a:extLst>
              <a:ext uri="{FF2B5EF4-FFF2-40B4-BE49-F238E27FC236}">
                <a16:creationId xmlns:a16="http://schemas.microsoft.com/office/drawing/2014/main" id="{15EE9566-7024-A972-2F09-4D28AC77BD86}"/>
              </a:ext>
            </a:extLst>
          </p:cNvPr>
          <p:cNvSpPr>
            <a:spLocks noGrp="1"/>
          </p:cNvSpPr>
          <p:nvPr>
            <p:ph idx="1"/>
          </p:nvPr>
        </p:nvSpPr>
        <p:spPr>
          <a:xfrm>
            <a:off x="287311" y="1549008"/>
            <a:ext cx="11617377" cy="4782966"/>
          </a:xfrm>
        </p:spPr>
        <p:txBody>
          <a:bodyPr>
            <a:noAutofit/>
          </a:bodyPr>
          <a:lstStyle/>
          <a:p>
            <a:pPr marR="0" lvl="1" algn="just">
              <a:lnSpc>
                <a:spcPct val="130000"/>
              </a:lnSpc>
              <a:spcBef>
                <a:spcPts val="0"/>
              </a:spcBef>
              <a:buFont typeface="Wingdings" panose="05000000000000000000" pitchFamily="2" charset="2"/>
              <a:buChar char="§"/>
            </a:pP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KPI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MX"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s-MX"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/Ban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rã</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KPI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chẻ</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1" algn="just">
              <a:lnSpc>
                <a:spcPct val="130000"/>
              </a:lnSpc>
              <a:spcBef>
                <a:spcPts val="0"/>
              </a:spcBef>
              <a:buFont typeface="Wingdings" panose="05000000000000000000" pitchFamily="2" charset="2"/>
              <a:buChar char="§"/>
            </a:pP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KRI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/Ban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/Ban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KPI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1" algn="just">
              <a:lnSpc>
                <a:spcPct val="130000"/>
              </a:lnSpc>
              <a:spcBef>
                <a:spcPts val="0"/>
              </a:spcBef>
              <a:buFont typeface="Wingdings" panose="05000000000000000000" pitchFamily="2" charset="2"/>
              <a:buChar char="§"/>
            </a:pP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KPI-KRI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s-MX"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s-MX"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2" algn="just">
              <a:lnSpc>
                <a:spcPct val="130000"/>
              </a:lnSpc>
              <a:spcBef>
                <a:spcPts val="0"/>
              </a:spcBef>
              <a:buFont typeface="Wingdings" panose="05000000000000000000" pitchFamily="2" charset="2"/>
              <a:buChar char="§"/>
            </a:pP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/Ban</a:t>
            </a:r>
          </a:p>
          <a:p>
            <a:pPr lvl="2" algn="just">
              <a:lnSpc>
                <a:spcPct val="130000"/>
              </a:lnSpc>
              <a:spcBef>
                <a:spcPts val="0"/>
              </a:spcBef>
              <a:buFont typeface="Wingdings" panose="05000000000000000000" pitchFamily="2" charset="2"/>
              <a:buChar char="§"/>
            </a:pP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/Ban</a:t>
            </a:r>
          </a:p>
          <a:p>
            <a:pPr lvl="2" algn="just">
              <a:lnSpc>
                <a:spcPct val="130000"/>
              </a:lnSpc>
              <a:spcBef>
                <a:spcPts val="0"/>
              </a:spcBef>
              <a:buFont typeface="Wingdings" panose="05000000000000000000" pitchFamily="2" charset="2"/>
              <a:buChar char="§"/>
            </a:pP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spcBef>
                <a:spcPts val="0"/>
              </a:spcBef>
              <a:buNone/>
            </a:pPr>
            <a:endParaRPr lang="vi-VN" sz="2400" dirty="0">
              <a:latin typeface="+mn-lt"/>
            </a:endParaRPr>
          </a:p>
        </p:txBody>
      </p:sp>
      <p:sp>
        <p:nvSpPr>
          <p:cNvPr id="6" name="Title 1">
            <a:extLst>
              <a:ext uri="{FF2B5EF4-FFF2-40B4-BE49-F238E27FC236}">
                <a16:creationId xmlns:a16="http://schemas.microsoft.com/office/drawing/2014/main" id="{6876CA82-F6B2-AE70-3E38-DB6F2CBB97E3}"/>
              </a:ext>
            </a:extLst>
          </p:cNvPr>
          <p:cNvSpPr txBox="1">
            <a:spLocks/>
          </p:cNvSpPr>
          <p:nvPr/>
        </p:nvSpPr>
        <p:spPr>
          <a:xfrm>
            <a:off x="566431" y="239549"/>
            <a:ext cx="10662007" cy="981133"/>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tx1"/>
                </a:solidFill>
              </a:rPr>
              <a:t>4. QUY TRÌNH XÂY DỰNG KPIs CHO MỘT PHÒNG/BAN</a:t>
            </a:r>
            <a:endParaRPr lang="en-US" sz="32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09543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66432" y="239549"/>
            <a:ext cx="10937310" cy="981133"/>
          </a:xfrm>
        </p:spPr>
        <p:txBody>
          <a:bodyPr anchor="ctr">
            <a:noAutofit/>
          </a:bodyPr>
          <a:lstStyle/>
          <a:p>
            <a:r>
              <a:rPr lang="en-US" sz="3200" dirty="0">
                <a:solidFill>
                  <a:schemeClr val="bg1"/>
                </a:solidFill>
              </a:rPr>
              <a:t>4</a:t>
            </a:r>
            <a:r>
              <a:rPr lang="en-US" sz="3200" dirty="0">
                <a:solidFill>
                  <a:schemeClr val="bg1"/>
                </a:solidFill>
                <a:effectLst/>
              </a:rPr>
              <a:t>. QUY TRÌNH XÂY DỰNG KPIS CHO VỊ TRÍ &amp; CÁ NHÂN</a:t>
            </a:r>
            <a:br>
              <a:rPr lang="en-US" sz="3200" dirty="0">
                <a:solidFill>
                  <a:schemeClr val="bg1"/>
                </a:solidFill>
                <a:effectLst/>
              </a:rPr>
            </a:br>
            <a:r>
              <a:rPr lang="en-US" sz="3200" dirty="0" err="1">
                <a:solidFill>
                  <a:schemeClr val="bg1"/>
                </a:solidFill>
                <a:effectLst/>
              </a:rPr>
              <a:t>Thiết</a:t>
            </a:r>
            <a:r>
              <a:rPr lang="en-US" sz="3200" dirty="0">
                <a:solidFill>
                  <a:schemeClr val="bg1"/>
                </a:solidFill>
                <a:effectLst/>
              </a:rPr>
              <a:t> </a:t>
            </a:r>
            <a:r>
              <a:rPr lang="en-US" sz="3200" dirty="0" err="1">
                <a:solidFill>
                  <a:schemeClr val="bg1"/>
                </a:solidFill>
                <a:effectLst/>
              </a:rPr>
              <a:t>kế</a:t>
            </a:r>
            <a:r>
              <a:rPr lang="en-US" sz="3200" dirty="0">
                <a:solidFill>
                  <a:schemeClr val="bg1"/>
                </a:solidFill>
                <a:effectLst/>
              </a:rPr>
              <a:t> </a:t>
            </a:r>
            <a:r>
              <a:rPr lang="en-US" sz="3200" dirty="0" err="1">
                <a:solidFill>
                  <a:schemeClr val="bg1"/>
                </a:solidFill>
                <a:effectLst/>
              </a:rPr>
              <a:t>chỉ</a:t>
            </a:r>
            <a:r>
              <a:rPr lang="en-US" sz="3200" dirty="0">
                <a:solidFill>
                  <a:schemeClr val="bg1"/>
                </a:solidFill>
                <a:effectLst/>
              </a:rPr>
              <a:t> </a:t>
            </a:r>
            <a:r>
              <a:rPr lang="en-US" sz="3200" dirty="0" err="1">
                <a:solidFill>
                  <a:schemeClr val="bg1"/>
                </a:solidFill>
                <a:effectLst/>
              </a:rPr>
              <a:t>tiêu</a:t>
            </a:r>
            <a:r>
              <a:rPr lang="en-US" sz="3200" dirty="0">
                <a:solidFill>
                  <a:schemeClr val="bg1"/>
                </a:solidFill>
                <a:effectLst/>
              </a:rPr>
              <a:t> </a:t>
            </a:r>
            <a:r>
              <a:rPr lang="en-US" sz="3200" dirty="0" err="1">
                <a:solidFill>
                  <a:schemeClr val="bg1"/>
                </a:solidFill>
                <a:effectLst/>
              </a:rPr>
              <a:t>đánh</a:t>
            </a:r>
            <a:r>
              <a:rPr lang="en-US" sz="3200" dirty="0">
                <a:solidFill>
                  <a:schemeClr val="bg1"/>
                </a:solidFill>
                <a:effectLst/>
              </a:rPr>
              <a:t> </a:t>
            </a:r>
            <a:r>
              <a:rPr lang="en-US" sz="3200" dirty="0" err="1">
                <a:solidFill>
                  <a:schemeClr val="bg1"/>
                </a:solidFill>
                <a:effectLst/>
              </a:rPr>
              <a:t>giá</a:t>
            </a:r>
            <a:r>
              <a:rPr lang="en-US" sz="3200" dirty="0">
                <a:solidFill>
                  <a:schemeClr val="bg1"/>
                </a:solidFill>
                <a:effectLst/>
              </a:rPr>
              <a:t> </a:t>
            </a:r>
            <a:r>
              <a:rPr lang="en-US" sz="3200" dirty="0" err="1">
                <a:solidFill>
                  <a:schemeClr val="bg1"/>
                </a:solidFill>
                <a:effectLst/>
              </a:rPr>
              <a:t>cá</a:t>
            </a:r>
            <a:r>
              <a:rPr lang="en-US" sz="3200" dirty="0">
                <a:solidFill>
                  <a:schemeClr val="bg1"/>
                </a:solidFill>
                <a:effectLst/>
              </a:rPr>
              <a:t> </a:t>
            </a:r>
            <a:r>
              <a:rPr lang="en-US" sz="3200" dirty="0" err="1">
                <a:solidFill>
                  <a:schemeClr val="bg1"/>
                </a:solidFill>
                <a:effectLst/>
              </a:rPr>
              <a:t>nhân</a:t>
            </a:r>
            <a:endParaRPr lang="en-US" sz="3200" dirty="0">
              <a:solidFill>
                <a:schemeClr val="bg1"/>
              </a:solidFill>
              <a:cs typeface="Times New Roman" panose="02020603050405020304" pitchFamily="18" charset="0"/>
            </a:endParaRPr>
          </a:p>
        </p:txBody>
      </p:sp>
      <p:pic>
        <p:nvPicPr>
          <p:cNvPr id="3" name="Picture 2">
            <a:extLst>
              <a:ext uri="{FF2B5EF4-FFF2-40B4-BE49-F238E27FC236}">
                <a16:creationId xmlns:a16="http://schemas.microsoft.com/office/drawing/2014/main" id="{9D179F17-CE86-8E3E-01D5-CCA75213F5BE}"/>
              </a:ext>
            </a:extLst>
          </p:cNvPr>
          <p:cNvPicPr>
            <a:picLocks noChangeAspect="1"/>
          </p:cNvPicPr>
          <p:nvPr/>
        </p:nvPicPr>
        <p:blipFill>
          <a:blip r:embed="rId2"/>
          <a:stretch>
            <a:fillRect/>
          </a:stretch>
        </p:blipFill>
        <p:spPr>
          <a:xfrm>
            <a:off x="-1" y="1143000"/>
            <a:ext cx="12192000" cy="5396096"/>
          </a:xfrm>
          <a:prstGeom prst="rect">
            <a:avLst/>
          </a:prstGeom>
        </p:spPr>
      </p:pic>
      <p:sp>
        <p:nvSpPr>
          <p:cNvPr id="5" name="Content Placeholder 4">
            <a:extLst>
              <a:ext uri="{FF2B5EF4-FFF2-40B4-BE49-F238E27FC236}">
                <a16:creationId xmlns:a16="http://schemas.microsoft.com/office/drawing/2014/main" id="{CF69F14A-475E-1842-055B-2BE9ED0B3190}"/>
              </a:ext>
            </a:extLst>
          </p:cNvPr>
          <p:cNvSpPr>
            <a:spLocks noGrp="1"/>
          </p:cNvSpPr>
          <p:nvPr>
            <p:ph idx="1"/>
          </p:nvPr>
        </p:nvSpPr>
        <p:spPr>
          <a:xfrm>
            <a:off x="566432" y="1331259"/>
            <a:ext cx="11546910" cy="4195481"/>
          </a:xfrm>
        </p:spPr>
        <p:txBody>
          <a:bodyPr>
            <a:normAutofit/>
          </a:bodyPr>
          <a:lstStyle/>
          <a:p>
            <a:pPr marL="469265" marR="42545" indent="-457200">
              <a:lnSpc>
                <a:spcPts val="3020"/>
              </a:lnSpc>
              <a:spcBef>
                <a:spcPts val="484"/>
              </a:spcBef>
              <a:buFont typeface="+mj-lt"/>
              <a:buAutoNum type="arabicPeriod"/>
              <a:tabLst>
                <a:tab pos="355600" algn="l"/>
                <a:tab pos="356235" algn="l"/>
              </a:tabLst>
            </a:pPr>
            <a:r>
              <a:rPr lang="vi-VN" sz="2400" b="1" spc="-5" dirty="0">
                <a:cs typeface="Arial"/>
              </a:rPr>
              <a:t>Bước </a:t>
            </a:r>
            <a:r>
              <a:rPr lang="vi-VN" sz="2400" b="1" dirty="0">
                <a:cs typeface="Arial"/>
              </a:rPr>
              <a:t>1: </a:t>
            </a:r>
            <a:r>
              <a:rPr lang="vi-VN" sz="2400" dirty="0">
                <a:cs typeface="Arial"/>
              </a:rPr>
              <a:t>phân bổ các mục tiêu từ </a:t>
            </a:r>
            <a:r>
              <a:rPr lang="vi-VN" sz="2400" spc="-5" dirty="0">
                <a:cs typeface="Arial"/>
              </a:rPr>
              <a:t>KPI </a:t>
            </a:r>
            <a:r>
              <a:rPr lang="en-US" sz="2400" spc="-5" dirty="0" err="1">
                <a:latin typeface="Times New Roman" panose="02020603050405020304" pitchFamily="18" charset="0"/>
                <a:cs typeface="Times New Roman" panose="02020603050405020304" pitchFamily="18" charset="0"/>
              </a:rPr>
              <a:t>Phòng</a:t>
            </a:r>
            <a:r>
              <a:rPr lang="en-US" sz="2400" spc="-5" dirty="0">
                <a:latin typeface="Times New Roman" panose="02020603050405020304" pitchFamily="18" charset="0"/>
                <a:cs typeface="Times New Roman" panose="02020603050405020304" pitchFamily="18" charset="0"/>
              </a:rPr>
              <a:t>/Ban</a:t>
            </a:r>
            <a:r>
              <a:rPr lang="vi-VN" sz="2400" dirty="0">
                <a:latin typeface="Times New Roman" panose="02020603050405020304" pitchFamily="18" charset="0"/>
                <a:cs typeface="Times New Roman" panose="02020603050405020304" pitchFamily="18" charset="0"/>
              </a:rPr>
              <a:t> </a:t>
            </a:r>
            <a:r>
              <a:rPr lang="vi-VN" sz="2400" dirty="0">
                <a:cs typeface="Arial"/>
              </a:rPr>
              <a:t>về vị trí theo nguyên tắc tương thích chức năng –</a:t>
            </a:r>
            <a:r>
              <a:rPr lang="vi-VN" sz="2400" spc="-110" dirty="0">
                <a:cs typeface="Arial"/>
              </a:rPr>
              <a:t> </a:t>
            </a:r>
            <a:r>
              <a:rPr lang="vi-VN" sz="2400" dirty="0">
                <a:cs typeface="Arial"/>
              </a:rPr>
              <a:t>dựa  trên</a:t>
            </a:r>
            <a:r>
              <a:rPr lang="vi-VN" sz="2400" spc="-10" dirty="0">
                <a:cs typeface="Arial"/>
              </a:rPr>
              <a:t> </a:t>
            </a:r>
            <a:r>
              <a:rPr lang="vi-VN" sz="2400" dirty="0">
                <a:cs typeface="Arial"/>
              </a:rPr>
              <a:t>MTCV</a:t>
            </a:r>
          </a:p>
          <a:p>
            <a:pPr marL="469265" marR="425450" indent="-457200">
              <a:lnSpc>
                <a:spcPts val="3020"/>
              </a:lnSpc>
              <a:spcBef>
                <a:spcPts val="680"/>
              </a:spcBef>
              <a:buFont typeface="+mj-lt"/>
              <a:buAutoNum type="arabicPeriod"/>
              <a:tabLst>
                <a:tab pos="355600" algn="l"/>
                <a:tab pos="356235" algn="l"/>
              </a:tabLst>
            </a:pPr>
            <a:r>
              <a:rPr lang="vi-VN" sz="2400" b="1" spc="-5" dirty="0">
                <a:cs typeface="Arial"/>
              </a:rPr>
              <a:t>Bước </a:t>
            </a:r>
            <a:r>
              <a:rPr lang="vi-VN" sz="2400" b="1" dirty="0">
                <a:cs typeface="Arial"/>
              </a:rPr>
              <a:t>2: </a:t>
            </a:r>
            <a:r>
              <a:rPr lang="vi-VN" sz="2400" dirty="0">
                <a:cs typeface="Arial"/>
              </a:rPr>
              <a:t>xác lập tên gọi các mục tiêu tương</a:t>
            </a:r>
            <a:r>
              <a:rPr lang="vi-VN" sz="2400" spc="-100" dirty="0">
                <a:cs typeface="Arial"/>
              </a:rPr>
              <a:t> </a:t>
            </a:r>
            <a:r>
              <a:rPr lang="vi-VN" sz="2400" dirty="0">
                <a:cs typeface="Arial"/>
              </a:rPr>
              <a:t>ứng </a:t>
            </a:r>
            <a:r>
              <a:rPr lang="vi-VN" sz="2400" spc="-5" dirty="0">
                <a:cs typeface="Arial"/>
              </a:rPr>
              <a:t>với </a:t>
            </a:r>
            <a:r>
              <a:rPr lang="vi-VN" sz="2400" dirty="0">
                <a:cs typeface="Arial"/>
              </a:rPr>
              <a:t>chức năng bộ phận (phần</a:t>
            </a:r>
            <a:r>
              <a:rPr lang="vi-VN" sz="2400" spc="-15" dirty="0">
                <a:cs typeface="Arial"/>
              </a:rPr>
              <a:t> </a:t>
            </a:r>
            <a:r>
              <a:rPr lang="vi-VN" sz="2400" spc="-5" dirty="0">
                <a:cs typeface="Arial"/>
              </a:rPr>
              <a:t>KPI)</a:t>
            </a:r>
            <a:endParaRPr lang="vi-VN" sz="2400" dirty="0">
              <a:cs typeface="Arial"/>
            </a:endParaRPr>
          </a:p>
          <a:p>
            <a:pPr marL="469265" marR="62230" indent="-457200">
              <a:lnSpc>
                <a:spcPts val="3020"/>
              </a:lnSpc>
              <a:spcBef>
                <a:spcPts val="680"/>
              </a:spcBef>
              <a:buFont typeface="+mj-lt"/>
              <a:buAutoNum type="arabicPeriod"/>
              <a:tabLst>
                <a:tab pos="355600" algn="l"/>
                <a:tab pos="356235" algn="l"/>
              </a:tabLst>
            </a:pPr>
            <a:r>
              <a:rPr lang="vi-VN" sz="2400" b="1" spc="-5" dirty="0">
                <a:cs typeface="Arial"/>
              </a:rPr>
              <a:t>Bước </a:t>
            </a:r>
            <a:r>
              <a:rPr lang="vi-VN" sz="2400" b="1" dirty="0">
                <a:cs typeface="Arial"/>
              </a:rPr>
              <a:t>3: </a:t>
            </a:r>
            <a:r>
              <a:rPr lang="vi-VN" sz="2400" dirty="0">
                <a:cs typeface="Arial"/>
              </a:rPr>
              <a:t>xác lập tên gọi các mục tiêu phản ánh kết quả thực hiện chức năng nhiệm vụ nhưng không  gắn trực tiếp </a:t>
            </a:r>
            <a:r>
              <a:rPr lang="vi-VN" sz="2400" spc="-5" dirty="0">
                <a:cs typeface="Arial"/>
              </a:rPr>
              <a:t>với KPI </a:t>
            </a:r>
            <a:r>
              <a:rPr lang="vi-VN" sz="2400" dirty="0">
                <a:cs typeface="Arial"/>
              </a:rPr>
              <a:t>công ty và bộ phận (phần </a:t>
            </a:r>
            <a:r>
              <a:rPr lang="vi-VN" sz="2400" spc="-5" dirty="0">
                <a:cs typeface="Arial"/>
              </a:rPr>
              <a:t>KRI)</a:t>
            </a:r>
            <a:endParaRPr lang="vi-VN" sz="2400" dirty="0">
              <a:cs typeface="Arial"/>
            </a:endParaRPr>
          </a:p>
          <a:p>
            <a:pPr marL="469265" marR="5080" indent="-457200">
              <a:lnSpc>
                <a:spcPts val="3020"/>
              </a:lnSpc>
              <a:spcBef>
                <a:spcPts val="685"/>
              </a:spcBef>
              <a:buFont typeface="+mj-lt"/>
              <a:buAutoNum type="arabicPeriod"/>
              <a:tabLst>
                <a:tab pos="355600" algn="l"/>
                <a:tab pos="356235" algn="l"/>
              </a:tabLst>
            </a:pPr>
            <a:r>
              <a:rPr lang="vi-VN" sz="2400" b="1" spc="-5" dirty="0">
                <a:cs typeface="Arial"/>
              </a:rPr>
              <a:t>Bước </a:t>
            </a:r>
            <a:r>
              <a:rPr lang="vi-VN" sz="2400" b="1" dirty="0">
                <a:cs typeface="Arial"/>
              </a:rPr>
              <a:t>4: </a:t>
            </a:r>
            <a:r>
              <a:rPr lang="vi-VN" sz="2400" dirty="0">
                <a:cs typeface="Arial"/>
              </a:rPr>
              <a:t>xác lập các tên gọi, số đo, tầm quan trọng  và tần suất theo dõi của các chỉ</a:t>
            </a:r>
            <a:r>
              <a:rPr lang="vi-VN" sz="2400" spc="-55" dirty="0">
                <a:cs typeface="Arial"/>
              </a:rPr>
              <a:t> </a:t>
            </a:r>
            <a:r>
              <a:rPr lang="vi-VN" sz="2400" dirty="0">
                <a:cs typeface="Arial"/>
              </a:rPr>
              <a:t>tiêu</a:t>
            </a:r>
          </a:p>
          <a:p>
            <a:pPr marL="469265" indent="-457200">
              <a:lnSpc>
                <a:spcPts val="3190"/>
              </a:lnSpc>
              <a:spcBef>
                <a:spcPts val="295"/>
              </a:spcBef>
              <a:buFont typeface="+mj-lt"/>
              <a:buAutoNum type="arabicPeriod"/>
              <a:tabLst>
                <a:tab pos="355600" algn="l"/>
                <a:tab pos="356235" algn="l"/>
              </a:tabLst>
            </a:pPr>
            <a:r>
              <a:rPr lang="vi-VN" sz="2400" b="1" spc="-5" dirty="0">
                <a:cs typeface="Arial"/>
              </a:rPr>
              <a:t>Bước </a:t>
            </a:r>
            <a:r>
              <a:rPr lang="vi-VN" sz="2400" b="1" dirty="0">
                <a:cs typeface="Arial"/>
              </a:rPr>
              <a:t>5</a:t>
            </a:r>
            <a:r>
              <a:rPr lang="vi-VN" sz="2400" dirty="0">
                <a:cs typeface="Arial"/>
              </a:rPr>
              <a:t>: phân bổ chỉ tiêu từ vị trí cho cá nhân,</a:t>
            </a:r>
            <a:r>
              <a:rPr lang="vi-VN" sz="2400" spc="-114" dirty="0">
                <a:cs typeface="Arial"/>
              </a:rPr>
              <a:t> </a:t>
            </a:r>
            <a:r>
              <a:rPr lang="vi-VN" sz="2400" dirty="0">
                <a:cs typeface="Arial"/>
              </a:rPr>
              <a:t>dựa</a:t>
            </a:r>
            <a:r>
              <a:rPr lang="en-US" sz="2400" dirty="0">
                <a:cs typeface="Arial"/>
              </a:rPr>
              <a:t> </a:t>
            </a:r>
            <a:r>
              <a:rPr lang="vi-VN" sz="2400" dirty="0">
                <a:cs typeface="Arial"/>
              </a:rPr>
              <a:t>trên phân công từ bản</a:t>
            </a:r>
            <a:r>
              <a:rPr lang="vi-VN" sz="2400" spc="-25" dirty="0">
                <a:cs typeface="Arial"/>
              </a:rPr>
              <a:t> </a:t>
            </a:r>
            <a:r>
              <a:rPr lang="vi-VN" sz="2400" dirty="0">
                <a:cs typeface="Arial"/>
              </a:rPr>
              <a:t>MTCV</a:t>
            </a:r>
          </a:p>
          <a:p>
            <a:endParaRPr lang="en-US" dirty="0"/>
          </a:p>
        </p:txBody>
      </p:sp>
    </p:spTree>
    <p:extLst>
      <p:ext uri="{BB962C8B-B14F-4D97-AF65-F5344CB8AC3E}">
        <p14:creationId xmlns:p14="http://schemas.microsoft.com/office/powerpoint/2010/main" val="145153350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66432" y="239549"/>
            <a:ext cx="10937310" cy="981133"/>
          </a:xfrm>
        </p:spPr>
        <p:txBody>
          <a:bodyPr anchor="ctr">
            <a:noAutofit/>
          </a:bodyPr>
          <a:lstStyle/>
          <a:p>
            <a:r>
              <a:rPr lang="en-US" sz="3200" dirty="0">
                <a:solidFill>
                  <a:schemeClr val="bg1"/>
                </a:solidFill>
              </a:rPr>
              <a:t>4</a:t>
            </a:r>
            <a:r>
              <a:rPr lang="en-US" sz="3200" dirty="0">
                <a:solidFill>
                  <a:schemeClr val="bg1"/>
                </a:solidFill>
                <a:effectLst/>
              </a:rPr>
              <a:t>. QUY TRÌNH XÂY DỰNG KPIS CHO VỊ TRÍ &amp; CÁ NHÂN</a:t>
            </a:r>
            <a:br>
              <a:rPr lang="en-US" sz="3200" dirty="0">
                <a:solidFill>
                  <a:schemeClr val="bg1"/>
                </a:solidFill>
                <a:effectLst/>
              </a:rPr>
            </a:br>
            <a:r>
              <a:rPr lang="en-US" sz="3200" dirty="0" err="1">
                <a:solidFill>
                  <a:schemeClr val="bg1"/>
                </a:solidFill>
                <a:effectLst/>
              </a:rPr>
              <a:t>Yêu</a:t>
            </a:r>
            <a:r>
              <a:rPr lang="en-US" sz="3200" dirty="0">
                <a:solidFill>
                  <a:schemeClr val="bg1"/>
                </a:solidFill>
                <a:effectLst/>
              </a:rPr>
              <a:t> </a:t>
            </a:r>
            <a:r>
              <a:rPr lang="en-US" sz="3200" dirty="0" err="1">
                <a:solidFill>
                  <a:schemeClr val="bg1"/>
                </a:solidFill>
                <a:effectLst/>
              </a:rPr>
              <a:t>cầu</a:t>
            </a:r>
            <a:r>
              <a:rPr lang="en-US" sz="3200" dirty="0">
                <a:solidFill>
                  <a:schemeClr val="bg1"/>
                </a:solidFill>
                <a:effectLst/>
              </a:rPr>
              <a:t> </a:t>
            </a:r>
            <a:r>
              <a:rPr lang="en-US" sz="3200" dirty="0" err="1">
                <a:solidFill>
                  <a:schemeClr val="bg1"/>
                </a:solidFill>
                <a:effectLst/>
              </a:rPr>
              <a:t>về</a:t>
            </a:r>
            <a:r>
              <a:rPr lang="en-US" sz="3200" dirty="0">
                <a:solidFill>
                  <a:schemeClr val="bg1"/>
                </a:solidFill>
                <a:effectLst/>
              </a:rPr>
              <a:t> KPIs </a:t>
            </a:r>
            <a:r>
              <a:rPr lang="en-US" sz="3200" dirty="0" err="1">
                <a:solidFill>
                  <a:schemeClr val="bg1"/>
                </a:solidFill>
                <a:effectLst/>
              </a:rPr>
              <a:t>cho</a:t>
            </a:r>
            <a:r>
              <a:rPr lang="en-US" sz="3200" dirty="0">
                <a:solidFill>
                  <a:schemeClr val="bg1"/>
                </a:solidFill>
                <a:effectLst/>
              </a:rPr>
              <a:t> </a:t>
            </a:r>
            <a:r>
              <a:rPr lang="en-US" sz="3200" dirty="0" err="1">
                <a:solidFill>
                  <a:schemeClr val="bg1"/>
                </a:solidFill>
                <a:effectLst/>
              </a:rPr>
              <a:t>vị</a:t>
            </a:r>
            <a:r>
              <a:rPr lang="en-US" sz="3200" dirty="0">
                <a:solidFill>
                  <a:schemeClr val="bg1"/>
                </a:solidFill>
                <a:effectLst/>
              </a:rPr>
              <a:t> </a:t>
            </a:r>
            <a:r>
              <a:rPr lang="en-US" sz="3200" dirty="0" err="1">
                <a:solidFill>
                  <a:schemeClr val="bg1"/>
                </a:solidFill>
                <a:effectLst/>
              </a:rPr>
              <a:t>trí</a:t>
            </a:r>
            <a:endParaRPr lang="en-US" sz="3200" dirty="0">
              <a:solidFill>
                <a:schemeClr val="bg1"/>
              </a:solidFill>
              <a:cs typeface="Times New Roman" panose="02020603050405020304" pitchFamily="18" charset="0"/>
            </a:endParaRPr>
          </a:p>
        </p:txBody>
      </p:sp>
      <p:pic>
        <p:nvPicPr>
          <p:cNvPr id="3" name="Picture 2">
            <a:extLst>
              <a:ext uri="{FF2B5EF4-FFF2-40B4-BE49-F238E27FC236}">
                <a16:creationId xmlns:a16="http://schemas.microsoft.com/office/drawing/2014/main" id="{9D179F17-CE86-8E3E-01D5-CCA75213F5BE}"/>
              </a:ext>
            </a:extLst>
          </p:cNvPr>
          <p:cNvPicPr>
            <a:picLocks noChangeAspect="1"/>
          </p:cNvPicPr>
          <p:nvPr/>
        </p:nvPicPr>
        <p:blipFill>
          <a:blip r:embed="rId2"/>
          <a:stretch>
            <a:fillRect/>
          </a:stretch>
        </p:blipFill>
        <p:spPr>
          <a:xfrm>
            <a:off x="-1" y="1143000"/>
            <a:ext cx="12192000" cy="5396096"/>
          </a:xfrm>
          <a:prstGeom prst="rect">
            <a:avLst/>
          </a:prstGeom>
        </p:spPr>
      </p:pic>
      <p:sp>
        <p:nvSpPr>
          <p:cNvPr id="5" name="Content Placeholder 4">
            <a:extLst>
              <a:ext uri="{FF2B5EF4-FFF2-40B4-BE49-F238E27FC236}">
                <a16:creationId xmlns:a16="http://schemas.microsoft.com/office/drawing/2014/main" id="{CF69F14A-475E-1842-055B-2BE9ED0B3190}"/>
              </a:ext>
            </a:extLst>
          </p:cNvPr>
          <p:cNvSpPr>
            <a:spLocks noGrp="1"/>
          </p:cNvSpPr>
          <p:nvPr>
            <p:ph idx="1"/>
          </p:nvPr>
        </p:nvSpPr>
        <p:spPr>
          <a:xfrm>
            <a:off x="417870" y="1143000"/>
            <a:ext cx="11356258" cy="5639812"/>
          </a:xfrm>
        </p:spPr>
        <p:txBody>
          <a:bodyPr>
            <a:normAutofit fontScale="25000" lnSpcReduction="20000"/>
          </a:bodyPr>
          <a:lstStyle/>
          <a:p>
            <a:pPr marL="355600" indent="-343535">
              <a:lnSpc>
                <a:spcPct val="120000"/>
              </a:lnSpc>
              <a:spcBef>
                <a:spcPts val="600"/>
              </a:spcBef>
              <a:buChar char="•"/>
              <a:tabLst>
                <a:tab pos="355600" algn="l"/>
                <a:tab pos="356235" algn="l"/>
              </a:tabLst>
            </a:pPr>
            <a:r>
              <a:rPr lang="vi-VN" sz="8000" spc="-5" dirty="0">
                <a:latin typeface="Times New Roman" panose="02020603050405020304" pitchFamily="18" charset="0"/>
                <a:cs typeface="Times New Roman" panose="02020603050405020304" pitchFamily="18" charset="0"/>
              </a:rPr>
              <a:t>Phản </a:t>
            </a:r>
            <a:r>
              <a:rPr lang="vi-VN" sz="8000" dirty="0">
                <a:latin typeface="Times New Roman" panose="02020603050405020304" pitchFamily="18" charset="0"/>
                <a:cs typeface="Times New Roman" panose="02020603050405020304" pitchFamily="18" charset="0"/>
              </a:rPr>
              <a:t>ánh mục tiêu của vị trí gắn</a:t>
            </a:r>
            <a:r>
              <a:rPr lang="vi-VN" sz="8000" spc="-35" dirty="0">
                <a:latin typeface="Times New Roman" panose="02020603050405020304" pitchFamily="18" charset="0"/>
                <a:cs typeface="Times New Roman" panose="02020603050405020304" pitchFamily="18" charset="0"/>
              </a:rPr>
              <a:t> </a:t>
            </a:r>
            <a:r>
              <a:rPr lang="vi-VN" sz="8000" spc="-5" dirty="0">
                <a:latin typeface="Times New Roman" panose="02020603050405020304" pitchFamily="18" charset="0"/>
                <a:cs typeface="Times New Roman" panose="02020603050405020304" pitchFamily="18" charset="0"/>
              </a:rPr>
              <a:t>với</a:t>
            </a:r>
            <a:endParaRPr lang="vi-VN" sz="8000" dirty="0">
              <a:latin typeface="Times New Roman" panose="02020603050405020304" pitchFamily="18" charset="0"/>
              <a:cs typeface="Times New Roman" panose="02020603050405020304" pitchFamily="18" charset="0"/>
            </a:endParaRPr>
          </a:p>
          <a:p>
            <a:pPr marL="755015" lvl="1" indent="-285750">
              <a:lnSpc>
                <a:spcPct val="120000"/>
              </a:lnSpc>
              <a:spcBef>
                <a:spcPts val="600"/>
              </a:spcBef>
              <a:buChar char="–"/>
              <a:tabLst>
                <a:tab pos="755650" algn="l"/>
              </a:tabLst>
            </a:pPr>
            <a:r>
              <a:rPr lang="vi-VN" sz="7200" spc="-5" dirty="0">
                <a:latin typeface="Times New Roman" panose="02020603050405020304" pitchFamily="18" charset="0"/>
                <a:cs typeface="Times New Roman" panose="02020603050405020304" pitchFamily="18" charset="0"/>
              </a:rPr>
              <a:t>Mục tiêu chiến lược của </a:t>
            </a:r>
            <a:r>
              <a:rPr lang="en-US" sz="7200" spc="-5" dirty="0" err="1">
                <a:latin typeface="Times New Roman" panose="02020603050405020304" pitchFamily="18" charset="0"/>
                <a:cs typeface="Times New Roman" panose="02020603050405020304" pitchFamily="18" charset="0"/>
              </a:rPr>
              <a:t>Trường</a:t>
            </a:r>
            <a:endParaRPr lang="vi-VN" sz="7200" dirty="0">
              <a:latin typeface="Times New Roman" panose="02020603050405020304" pitchFamily="18" charset="0"/>
              <a:cs typeface="Times New Roman" panose="02020603050405020304" pitchFamily="18" charset="0"/>
            </a:endParaRPr>
          </a:p>
          <a:p>
            <a:pPr marL="755015" lvl="1" indent="-286385">
              <a:lnSpc>
                <a:spcPct val="120000"/>
              </a:lnSpc>
              <a:spcBef>
                <a:spcPts val="600"/>
              </a:spcBef>
              <a:buChar char="–"/>
              <a:tabLst>
                <a:tab pos="755650" algn="l"/>
              </a:tabLst>
            </a:pPr>
            <a:r>
              <a:rPr lang="vi-VN" sz="7200" spc="-5" dirty="0">
                <a:latin typeface="Times New Roman" panose="02020603050405020304" pitchFamily="18" charset="0"/>
                <a:cs typeface="Times New Roman" panose="02020603050405020304" pitchFamily="18" charset="0"/>
              </a:rPr>
              <a:t>Chức năng nhiệm </a:t>
            </a:r>
            <a:r>
              <a:rPr lang="vi-VN" sz="7200" dirty="0">
                <a:latin typeface="Times New Roman" panose="02020603050405020304" pitchFamily="18" charset="0"/>
                <a:cs typeface="Times New Roman" panose="02020603050405020304" pitchFamily="18" charset="0"/>
              </a:rPr>
              <a:t>vụ </a:t>
            </a:r>
            <a:r>
              <a:rPr lang="vi-VN" sz="7200" spc="-5" dirty="0">
                <a:latin typeface="Times New Roman" panose="02020603050405020304" pitchFamily="18" charset="0"/>
                <a:cs typeface="Times New Roman" panose="02020603050405020304" pitchFamily="18" charset="0"/>
              </a:rPr>
              <a:t>của bộ phận </a:t>
            </a:r>
            <a:r>
              <a:rPr lang="vi-VN" sz="7200" dirty="0">
                <a:latin typeface="Times New Roman" panose="02020603050405020304" pitchFamily="18" charset="0"/>
                <a:cs typeface="Times New Roman" panose="02020603050405020304" pitchFamily="18" charset="0"/>
              </a:rPr>
              <a:t>&amp; vị</a:t>
            </a:r>
            <a:r>
              <a:rPr lang="vi-VN" sz="7200" spc="-5" dirty="0">
                <a:latin typeface="Times New Roman" panose="02020603050405020304" pitchFamily="18" charset="0"/>
                <a:cs typeface="Times New Roman" panose="02020603050405020304" pitchFamily="18" charset="0"/>
              </a:rPr>
              <a:t> trí</a:t>
            </a:r>
            <a:endParaRPr lang="vi-VN" sz="8000" dirty="0">
              <a:latin typeface="Times New Roman" panose="02020603050405020304" pitchFamily="18" charset="0"/>
              <a:cs typeface="Times New Roman" panose="02020603050405020304" pitchFamily="18" charset="0"/>
            </a:endParaRPr>
          </a:p>
          <a:p>
            <a:pPr marL="355600" indent="-343535">
              <a:lnSpc>
                <a:spcPct val="120000"/>
              </a:lnSpc>
              <a:spcBef>
                <a:spcPts val="600"/>
              </a:spcBef>
              <a:buChar char="•"/>
              <a:tabLst>
                <a:tab pos="355600" algn="l"/>
                <a:tab pos="356235" algn="l"/>
              </a:tabLst>
            </a:pPr>
            <a:r>
              <a:rPr lang="vi-VN" sz="8000" spc="-5" dirty="0">
                <a:latin typeface="Times New Roman" panose="02020603050405020304" pitchFamily="18" charset="0"/>
                <a:cs typeface="Times New Roman" panose="02020603050405020304" pitchFamily="18" charset="0"/>
              </a:rPr>
              <a:t>Bảo </a:t>
            </a:r>
            <a:r>
              <a:rPr lang="vi-VN" sz="8000" dirty="0">
                <a:latin typeface="Times New Roman" panose="02020603050405020304" pitchFamily="18" charset="0"/>
                <a:cs typeface="Times New Roman" panose="02020603050405020304" pitchFamily="18" charset="0"/>
              </a:rPr>
              <a:t>đảm tiêu chí </a:t>
            </a:r>
            <a:r>
              <a:rPr lang="vi-VN" sz="8000" spc="-65" dirty="0">
                <a:latin typeface="Times New Roman" panose="02020603050405020304" pitchFamily="18" charset="0"/>
                <a:cs typeface="Times New Roman" panose="02020603050405020304" pitchFamily="18" charset="0"/>
              </a:rPr>
              <a:t>SMART, </a:t>
            </a:r>
            <a:r>
              <a:rPr lang="vi-VN" sz="8000" dirty="0">
                <a:latin typeface="Times New Roman" panose="02020603050405020304" pitchFamily="18" charset="0"/>
                <a:cs typeface="Times New Roman" panose="02020603050405020304" pitchFamily="18" charset="0"/>
              </a:rPr>
              <a:t>đặc biệt chú</a:t>
            </a:r>
            <a:r>
              <a:rPr lang="vi-VN" sz="8000" spc="-15" dirty="0">
                <a:latin typeface="Times New Roman" panose="02020603050405020304" pitchFamily="18" charset="0"/>
                <a:cs typeface="Times New Roman" panose="02020603050405020304" pitchFamily="18" charset="0"/>
              </a:rPr>
              <a:t> </a:t>
            </a:r>
            <a:r>
              <a:rPr lang="vi-VN" sz="8000" dirty="0">
                <a:latin typeface="Times New Roman" panose="02020603050405020304" pitchFamily="18" charset="0"/>
                <a:cs typeface="Times New Roman" panose="02020603050405020304" pitchFamily="18" charset="0"/>
              </a:rPr>
              <a:t>ý</a:t>
            </a:r>
          </a:p>
          <a:p>
            <a:pPr marL="755015" lvl="1" indent="-285750">
              <a:lnSpc>
                <a:spcPct val="120000"/>
              </a:lnSpc>
              <a:spcBef>
                <a:spcPts val="600"/>
              </a:spcBef>
              <a:buChar char="–"/>
              <a:tabLst>
                <a:tab pos="755650" algn="l"/>
              </a:tabLst>
            </a:pPr>
            <a:r>
              <a:rPr lang="vi-VN" sz="7200" spc="-5" dirty="0">
                <a:latin typeface="Times New Roman" panose="02020603050405020304" pitchFamily="18" charset="0"/>
                <a:cs typeface="Times New Roman" panose="02020603050405020304" pitchFamily="18" charset="0"/>
              </a:rPr>
              <a:t>Tên gọi lượng</a:t>
            </a:r>
            <a:r>
              <a:rPr lang="vi-VN" sz="7200" spc="30" dirty="0">
                <a:latin typeface="Times New Roman" panose="02020603050405020304" pitchFamily="18" charset="0"/>
                <a:cs typeface="Times New Roman" panose="02020603050405020304" pitchFamily="18" charset="0"/>
              </a:rPr>
              <a:t> </a:t>
            </a:r>
            <a:r>
              <a:rPr lang="vi-VN" sz="7200" spc="-5" dirty="0">
                <a:latin typeface="Times New Roman" panose="02020603050405020304" pitchFamily="18" charset="0"/>
                <a:cs typeface="Times New Roman" panose="02020603050405020304" pitchFamily="18" charset="0"/>
              </a:rPr>
              <a:t>hóa</a:t>
            </a:r>
            <a:endParaRPr lang="vi-VN" sz="7200" dirty="0">
              <a:latin typeface="Times New Roman" panose="02020603050405020304" pitchFamily="18" charset="0"/>
              <a:cs typeface="Times New Roman" panose="02020603050405020304" pitchFamily="18" charset="0"/>
            </a:endParaRPr>
          </a:p>
          <a:p>
            <a:pPr marL="755015" lvl="1" indent="-286385">
              <a:lnSpc>
                <a:spcPct val="120000"/>
              </a:lnSpc>
              <a:spcBef>
                <a:spcPts val="600"/>
              </a:spcBef>
              <a:buChar char="–"/>
              <a:tabLst>
                <a:tab pos="755650" algn="l"/>
              </a:tabLst>
            </a:pPr>
            <a:r>
              <a:rPr lang="vi-VN" sz="7200" spc="-5" dirty="0">
                <a:latin typeface="Times New Roman" panose="02020603050405020304" pitchFamily="18" charset="0"/>
                <a:cs typeface="Times New Roman" panose="02020603050405020304" pitchFamily="18" charset="0"/>
              </a:rPr>
              <a:t>Gắn liền với </a:t>
            </a:r>
            <a:r>
              <a:rPr lang="en-US" sz="7200" b="1" spc="-5" dirty="0" err="1">
                <a:latin typeface="Times New Roman" panose="02020603050405020304" pitchFamily="18" charset="0"/>
                <a:cs typeface="Times New Roman" panose="02020603050405020304" pitchFamily="18" charset="0"/>
              </a:rPr>
              <a:t>phạm</a:t>
            </a:r>
            <a:r>
              <a:rPr lang="en-US" sz="7200" b="1" spc="-5" dirty="0">
                <a:latin typeface="Times New Roman" panose="02020603050405020304" pitchFamily="18" charset="0"/>
                <a:cs typeface="Times New Roman" panose="02020603050405020304" pitchFamily="18" charset="0"/>
              </a:rPr>
              <a:t> vi</a:t>
            </a:r>
            <a:r>
              <a:rPr lang="vi-VN" sz="7200" b="1" spc="-5" dirty="0">
                <a:latin typeface="Times New Roman" panose="02020603050405020304" pitchFamily="18" charset="0"/>
                <a:cs typeface="Times New Roman" panose="02020603050405020304" pitchFamily="18" charset="0"/>
              </a:rPr>
              <a:t> kiểm soát của vị</a:t>
            </a:r>
            <a:r>
              <a:rPr lang="vi-VN" sz="7200" b="1" spc="30" dirty="0">
                <a:latin typeface="Times New Roman" panose="02020603050405020304" pitchFamily="18" charset="0"/>
                <a:cs typeface="Times New Roman" panose="02020603050405020304" pitchFamily="18" charset="0"/>
              </a:rPr>
              <a:t> </a:t>
            </a:r>
            <a:r>
              <a:rPr lang="vi-VN" sz="7200" b="1" dirty="0">
                <a:latin typeface="Times New Roman" panose="02020603050405020304" pitchFamily="18" charset="0"/>
                <a:cs typeface="Times New Roman" panose="02020603050405020304" pitchFamily="18" charset="0"/>
              </a:rPr>
              <a:t>trí</a:t>
            </a:r>
            <a:endParaRPr lang="vi-VN" sz="7200" dirty="0">
              <a:latin typeface="Times New Roman" panose="02020603050405020304" pitchFamily="18" charset="0"/>
              <a:cs typeface="Times New Roman" panose="02020603050405020304" pitchFamily="18" charset="0"/>
            </a:endParaRPr>
          </a:p>
          <a:p>
            <a:pPr marL="355600" marR="5080" indent="-343535">
              <a:lnSpc>
                <a:spcPct val="120000"/>
              </a:lnSpc>
              <a:spcBef>
                <a:spcPts val="600"/>
              </a:spcBef>
              <a:buChar char="•"/>
              <a:tabLst>
                <a:tab pos="355600" algn="l"/>
                <a:tab pos="356235" algn="l"/>
              </a:tabLst>
            </a:pPr>
            <a:r>
              <a:rPr lang="vi-VN" sz="8000" spc="-5" dirty="0">
                <a:latin typeface="Times New Roman" panose="02020603050405020304" pitchFamily="18" charset="0"/>
                <a:cs typeface="Times New Roman" panose="02020603050405020304" pitchFamily="18" charset="0"/>
              </a:rPr>
              <a:t>Bảo </a:t>
            </a:r>
            <a:r>
              <a:rPr lang="vi-VN" sz="8000" dirty="0">
                <a:latin typeface="Times New Roman" panose="02020603050405020304" pitchFamily="18" charset="0"/>
                <a:cs typeface="Times New Roman" panose="02020603050405020304" pitchFamily="18" charset="0"/>
              </a:rPr>
              <a:t>đảm theo dõi, đo đếm và thống kê </a:t>
            </a:r>
            <a:r>
              <a:rPr lang="vi-VN" sz="8000" spc="-5" dirty="0">
                <a:latin typeface="Times New Roman" panose="02020603050405020304" pitchFamily="18" charset="0"/>
                <a:cs typeface="Times New Roman" panose="02020603050405020304" pitchFamily="18" charset="0"/>
              </a:rPr>
              <a:t>được </a:t>
            </a:r>
            <a:r>
              <a:rPr lang="vi-VN" sz="8000" dirty="0">
                <a:latin typeface="Times New Roman" panose="02020603050405020304" pitchFamily="18" charset="0"/>
                <a:cs typeface="Times New Roman" panose="02020603050405020304" pitchFamily="18" charset="0"/>
              </a:rPr>
              <a:t>khách  quan và tự động càng nhiều càng</a:t>
            </a:r>
            <a:r>
              <a:rPr lang="vi-VN" sz="8000" spc="-30" dirty="0">
                <a:latin typeface="Times New Roman" panose="02020603050405020304" pitchFamily="18" charset="0"/>
                <a:cs typeface="Times New Roman" panose="02020603050405020304" pitchFamily="18" charset="0"/>
              </a:rPr>
              <a:t> </a:t>
            </a:r>
            <a:r>
              <a:rPr lang="vi-VN" sz="8000" dirty="0">
                <a:latin typeface="Times New Roman" panose="02020603050405020304" pitchFamily="18" charset="0"/>
                <a:cs typeface="Times New Roman" panose="02020603050405020304" pitchFamily="18" charset="0"/>
              </a:rPr>
              <a:t>tốt</a:t>
            </a:r>
          </a:p>
          <a:p>
            <a:pPr marL="355600" marR="50165" indent="-343535">
              <a:lnSpc>
                <a:spcPct val="120000"/>
              </a:lnSpc>
              <a:spcBef>
                <a:spcPts val="600"/>
              </a:spcBef>
              <a:buChar char="•"/>
              <a:tabLst>
                <a:tab pos="355600" algn="l"/>
                <a:tab pos="356235" algn="l"/>
              </a:tabLst>
            </a:pPr>
            <a:r>
              <a:rPr lang="vi-VN" sz="8000" spc="-5" dirty="0">
                <a:latin typeface="Times New Roman" panose="02020603050405020304" pitchFamily="18" charset="0"/>
                <a:cs typeface="Times New Roman" panose="02020603050405020304" pitchFamily="18" charset="0"/>
              </a:rPr>
              <a:t>Đảm </a:t>
            </a:r>
            <a:r>
              <a:rPr lang="vi-VN" sz="8000" dirty="0">
                <a:latin typeface="Times New Roman" panose="02020603050405020304" pitchFamily="18" charset="0"/>
                <a:cs typeface="Times New Roman" panose="02020603050405020304" pitchFamily="18" charset="0"/>
              </a:rPr>
              <a:t>bảo thúc đẩy </a:t>
            </a:r>
            <a:r>
              <a:rPr lang="vi-VN" sz="8000" spc="-5" dirty="0">
                <a:latin typeface="Times New Roman" panose="02020603050405020304" pitchFamily="18" charset="0"/>
                <a:cs typeface="Times New Roman" panose="02020603050405020304" pitchFamily="18" charset="0"/>
              </a:rPr>
              <a:t>được </a:t>
            </a:r>
            <a:r>
              <a:rPr lang="vi-VN" sz="8000" dirty="0">
                <a:latin typeface="Times New Roman" panose="02020603050405020304" pitchFamily="18" charset="0"/>
                <a:cs typeface="Times New Roman" panose="02020603050405020304" pitchFamily="18" charset="0"/>
              </a:rPr>
              <a:t>kết quả cao </a:t>
            </a:r>
            <a:r>
              <a:rPr lang="vi-VN" sz="8000" spc="-5" dirty="0">
                <a:latin typeface="Times New Roman" panose="02020603050405020304" pitchFamily="18" charset="0"/>
                <a:cs typeface="Times New Roman" panose="02020603050405020304" pitchFamily="18" charset="0"/>
              </a:rPr>
              <a:t>hơn, </a:t>
            </a:r>
            <a:r>
              <a:rPr lang="vi-VN" sz="8000" dirty="0">
                <a:latin typeface="Times New Roman" panose="02020603050405020304" pitchFamily="18" charset="0"/>
                <a:cs typeface="Times New Roman" panose="02020603050405020304" pitchFamily="18" charset="0"/>
              </a:rPr>
              <a:t>hiệu quả tốt</a:t>
            </a:r>
            <a:r>
              <a:rPr lang="vi-VN" sz="8000" spc="-20" dirty="0">
                <a:latin typeface="Times New Roman" panose="02020603050405020304" pitchFamily="18" charset="0"/>
                <a:cs typeface="Times New Roman" panose="02020603050405020304" pitchFamily="18" charset="0"/>
              </a:rPr>
              <a:t> </a:t>
            </a:r>
            <a:r>
              <a:rPr lang="vi-VN" sz="8000" spc="-5" dirty="0">
                <a:latin typeface="Times New Roman" panose="02020603050405020304" pitchFamily="18" charset="0"/>
                <a:cs typeface="Times New Roman" panose="02020603050405020304" pitchFamily="18" charset="0"/>
              </a:rPr>
              <a:t>hơn</a:t>
            </a:r>
            <a:r>
              <a:rPr lang="en-US" sz="8000" spc="-5" dirty="0">
                <a:latin typeface="Times New Roman" panose="02020603050405020304" pitchFamily="18" charset="0"/>
                <a:cs typeface="Times New Roman" panose="02020603050405020304" pitchFamily="18" charset="0"/>
              </a:rPr>
              <a:t> </a:t>
            </a:r>
            <a:r>
              <a:rPr lang="en-US" sz="8000" spc="-5" dirty="0" err="1">
                <a:latin typeface="Times New Roman" panose="02020603050405020304" pitchFamily="18" charset="0"/>
                <a:cs typeface="Times New Roman" panose="02020603050405020304" pitchFamily="18" charset="0"/>
              </a:rPr>
              <a:t>của</a:t>
            </a:r>
            <a:r>
              <a:rPr lang="en-US" sz="8000" spc="-5" dirty="0">
                <a:latin typeface="Times New Roman" panose="02020603050405020304" pitchFamily="18" charset="0"/>
                <a:cs typeface="Times New Roman" panose="02020603050405020304" pitchFamily="18" charset="0"/>
              </a:rPr>
              <a:t> </a:t>
            </a:r>
            <a:r>
              <a:rPr lang="en-US" sz="8000" spc="-5" dirty="0" err="1">
                <a:latin typeface="Times New Roman" panose="02020603050405020304" pitchFamily="18" charset="0"/>
                <a:cs typeface="Times New Roman" panose="02020603050405020304" pitchFamily="18" charset="0"/>
              </a:rPr>
              <a:t>cá</a:t>
            </a:r>
            <a:r>
              <a:rPr lang="en-US" sz="8000" spc="-5" dirty="0">
                <a:latin typeface="Times New Roman" panose="02020603050405020304" pitchFamily="18" charset="0"/>
                <a:cs typeface="Times New Roman" panose="02020603050405020304" pitchFamily="18" charset="0"/>
              </a:rPr>
              <a:t> </a:t>
            </a:r>
            <a:r>
              <a:rPr lang="en-US" sz="8000" spc="-5" dirty="0" err="1">
                <a:latin typeface="Times New Roman" panose="02020603050405020304" pitchFamily="18" charset="0"/>
                <a:cs typeface="Times New Roman" panose="02020603050405020304" pitchFamily="18" charset="0"/>
              </a:rPr>
              <a:t>nhân</a:t>
            </a:r>
            <a:endParaRPr lang="vi-VN" sz="8000" dirty="0">
              <a:latin typeface="Times New Roman" panose="02020603050405020304" pitchFamily="18" charset="0"/>
              <a:cs typeface="Times New Roman" panose="02020603050405020304" pitchFamily="18" charset="0"/>
            </a:endParaRPr>
          </a:p>
          <a:p>
            <a:pPr marL="355600" indent="-343535">
              <a:lnSpc>
                <a:spcPct val="120000"/>
              </a:lnSpc>
              <a:spcBef>
                <a:spcPts val="600"/>
              </a:spcBef>
              <a:buChar char="•"/>
              <a:tabLst>
                <a:tab pos="355600" algn="l"/>
                <a:tab pos="356235" algn="l"/>
              </a:tabLst>
            </a:pPr>
            <a:r>
              <a:rPr lang="vi-VN" sz="8000" spc="-5" dirty="0">
                <a:latin typeface="Times New Roman" panose="02020603050405020304" pitchFamily="18" charset="0"/>
                <a:cs typeface="Times New Roman" panose="02020603050405020304" pitchFamily="18" charset="0"/>
              </a:rPr>
              <a:t>Cá </a:t>
            </a:r>
            <a:r>
              <a:rPr lang="vi-VN" sz="8000" dirty="0">
                <a:latin typeface="Times New Roman" panose="02020603050405020304" pitchFamily="18" charset="0"/>
                <a:cs typeface="Times New Roman" panose="02020603050405020304" pitchFamily="18" charset="0"/>
              </a:rPr>
              <a:t>nhân sẽ có nhiều </a:t>
            </a:r>
            <a:r>
              <a:rPr lang="vi-VN" sz="8000" spc="-5" dirty="0">
                <a:latin typeface="Times New Roman" panose="02020603050405020304" pitchFamily="18" charset="0"/>
                <a:cs typeface="Times New Roman" panose="02020603050405020304" pitchFamily="18" charset="0"/>
              </a:rPr>
              <a:t>KRI hơn </a:t>
            </a:r>
            <a:r>
              <a:rPr lang="vi-VN" sz="8000" dirty="0">
                <a:latin typeface="Times New Roman" panose="02020603050405020304" pitchFamily="18" charset="0"/>
                <a:cs typeface="Times New Roman" panose="02020603050405020304" pitchFamily="18" charset="0"/>
              </a:rPr>
              <a:t>là</a:t>
            </a:r>
            <a:r>
              <a:rPr lang="vi-VN" sz="8000" spc="-10" dirty="0">
                <a:latin typeface="Times New Roman" panose="02020603050405020304" pitchFamily="18" charset="0"/>
                <a:cs typeface="Times New Roman" panose="02020603050405020304" pitchFamily="18" charset="0"/>
              </a:rPr>
              <a:t> </a:t>
            </a:r>
            <a:r>
              <a:rPr lang="vi-VN" sz="8000" spc="-5" dirty="0">
                <a:latin typeface="Times New Roman" panose="02020603050405020304" pitchFamily="18" charset="0"/>
                <a:cs typeface="Times New Roman" panose="02020603050405020304" pitchFamily="18" charset="0"/>
              </a:rPr>
              <a:t>KPI</a:t>
            </a:r>
            <a:endParaRPr lang="en-US" sz="8000" spc="-5" dirty="0">
              <a:latin typeface="Times New Roman" panose="02020603050405020304" pitchFamily="18" charset="0"/>
              <a:cs typeface="Times New Roman" panose="02020603050405020304" pitchFamily="18" charset="0"/>
            </a:endParaRPr>
          </a:p>
          <a:p>
            <a:pPr marL="355600" indent="-343535">
              <a:lnSpc>
                <a:spcPct val="120000"/>
              </a:lnSpc>
              <a:spcBef>
                <a:spcPts val="600"/>
              </a:spcBef>
              <a:buChar char="•"/>
              <a:tabLst>
                <a:tab pos="355600" algn="l"/>
                <a:tab pos="356235" algn="l"/>
              </a:tabLst>
            </a:pPr>
            <a:r>
              <a:rPr lang="vi-VN" sz="8000" spc="-5" dirty="0">
                <a:solidFill>
                  <a:srgbClr val="C00000"/>
                </a:solidFill>
                <a:latin typeface="Times New Roman" panose="02020603050405020304" pitchFamily="18" charset="0"/>
                <a:cs typeface="Times New Roman" panose="02020603050405020304" pitchFamily="18" charset="0"/>
              </a:rPr>
              <a:t>Chỉ tiêu đo hiệu suất của một </a:t>
            </a:r>
            <a:r>
              <a:rPr lang="en-US" sz="8000" spc="-5" dirty="0" err="1">
                <a:solidFill>
                  <a:srgbClr val="C00000"/>
                </a:solidFill>
                <a:latin typeface="Times New Roman" panose="02020603050405020304" pitchFamily="18" charset="0"/>
                <a:cs typeface="Times New Roman" panose="02020603050405020304" pitchFamily="18" charset="0"/>
              </a:rPr>
              <a:t>Phòng</a:t>
            </a:r>
            <a:r>
              <a:rPr lang="en-US" sz="8000" spc="-5" dirty="0">
                <a:solidFill>
                  <a:srgbClr val="C00000"/>
                </a:solidFill>
                <a:latin typeface="Times New Roman" panose="02020603050405020304" pitchFamily="18" charset="0"/>
                <a:cs typeface="Times New Roman" panose="02020603050405020304" pitchFamily="18" charset="0"/>
              </a:rPr>
              <a:t>/Ban</a:t>
            </a:r>
            <a:r>
              <a:rPr lang="vi-VN" sz="8000" spc="-5" dirty="0">
                <a:solidFill>
                  <a:srgbClr val="C00000"/>
                </a:solidFill>
                <a:latin typeface="Times New Roman" panose="02020603050405020304" pitchFamily="18" charset="0"/>
                <a:cs typeface="Times New Roman" panose="02020603050405020304" pitchFamily="18" charset="0"/>
              </a:rPr>
              <a:t> đồng thời là chỉ</a:t>
            </a:r>
            <a:r>
              <a:rPr lang="vi-VN" sz="8000" spc="10" dirty="0">
                <a:solidFill>
                  <a:srgbClr val="C00000"/>
                </a:solidFill>
                <a:latin typeface="Times New Roman" panose="02020603050405020304" pitchFamily="18" charset="0"/>
                <a:cs typeface="Times New Roman" panose="02020603050405020304" pitchFamily="18" charset="0"/>
              </a:rPr>
              <a:t> </a:t>
            </a:r>
            <a:r>
              <a:rPr lang="vi-VN" sz="8000" spc="-5" dirty="0">
                <a:solidFill>
                  <a:srgbClr val="C00000"/>
                </a:solidFill>
                <a:latin typeface="Times New Roman" panose="02020603050405020304" pitchFamily="18" charset="0"/>
                <a:cs typeface="Times New Roman" panose="02020603050405020304" pitchFamily="18" charset="0"/>
              </a:rPr>
              <a:t>tiêu</a:t>
            </a:r>
            <a:r>
              <a:rPr lang="en-US" sz="8000" dirty="0">
                <a:latin typeface="Times New Roman" panose="02020603050405020304" pitchFamily="18" charset="0"/>
                <a:cs typeface="Times New Roman" panose="02020603050405020304" pitchFamily="18" charset="0"/>
              </a:rPr>
              <a:t> </a:t>
            </a:r>
            <a:r>
              <a:rPr lang="vi-VN" sz="8000" spc="-5" dirty="0">
                <a:solidFill>
                  <a:srgbClr val="C00000"/>
                </a:solidFill>
                <a:latin typeface="Times New Roman" panose="02020603050405020304" pitchFamily="18" charset="0"/>
                <a:cs typeface="Times New Roman" panose="02020603050405020304" pitchFamily="18" charset="0"/>
              </a:rPr>
              <a:t>đánh giá người đứng đầu </a:t>
            </a:r>
            <a:r>
              <a:rPr lang="en-US" sz="8000" spc="-5" dirty="0" err="1">
                <a:solidFill>
                  <a:srgbClr val="C00000"/>
                </a:solidFill>
                <a:latin typeface="Times New Roman" panose="02020603050405020304" pitchFamily="18" charset="0"/>
                <a:cs typeface="Times New Roman" panose="02020603050405020304" pitchFamily="18" charset="0"/>
              </a:rPr>
              <a:t>Phòng</a:t>
            </a:r>
            <a:r>
              <a:rPr lang="en-US" sz="8000" spc="-5" dirty="0">
                <a:solidFill>
                  <a:srgbClr val="C00000"/>
                </a:solidFill>
                <a:latin typeface="Times New Roman" panose="02020603050405020304" pitchFamily="18" charset="0"/>
                <a:cs typeface="Times New Roman" panose="02020603050405020304" pitchFamily="18" charset="0"/>
              </a:rPr>
              <a:t>/Ban </a:t>
            </a:r>
            <a:r>
              <a:rPr lang="en-US" sz="8000" spc="-5" dirty="0" err="1">
                <a:solidFill>
                  <a:srgbClr val="C00000"/>
                </a:solidFill>
                <a:latin typeface="Times New Roman" panose="02020603050405020304" pitchFamily="18" charset="0"/>
                <a:cs typeface="Times New Roman" panose="02020603050405020304" pitchFamily="18" charset="0"/>
              </a:rPr>
              <a:t>đó</a:t>
            </a:r>
            <a:endParaRPr lang="en-US" sz="8000" dirty="0">
              <a:latin typeface="Times New Roman" panose="02020603050405020304" pitchFamily="18" charset="0"/>
              <a:cs typeface="Times New Roman" panose="02020603050405020304" pitchFamily="18" charset="0"/>
            </a:endParaRPr>
          </a:p>
          <a:p>
            <a:pPr marL="355600" indent="-343535">
              <a:lnSpc>
                <a:spcPct val="120000"/>
              </a:lnSpc>
              <a:spcBef>
                <a:spcPts val="600"/>
              </a:spcBef>
              <a:buChar char="•"/>
              <a:tabLst>
                <a:tab pos="355600" algn="l"/>
                <a:tab pos="356235" algn="l"/>
              </a:tabLst>
            </a:pPr>
            <a:r>
              <a:rPr lang="vi-VN" sz="8000" spc="-5" dirty="0">
                <a:latin typeface="Times New Roman" panose="02020603050405020304" pitchFamily="18" charset="0"/>
                <a:cs typeface="Times New Roman" panose="02020603050405020304" pitchFamily="18" charset="0"/>
              </a:rPr>
              <a:t>Với cá nhân kiêm nhiều </a:t>
            </a:r>
            <a:r>
              <a:rPr lang="vi-VN" sz="8000" dirty="0">
                <a:latin typeface="Times New Roman" panose="02020603050405020304" pitchFamily="18" charset="0"/>
                <a:cs typeface="Times New Roman" panose="02020603050405020304" pitchFamily="18" charset="0"/>
              </a:rPr>
              <a:t>vị </a:t>
            </a:r>
            <a:r>
              <a:rPr lang="vi-VN" sz="8000" spc="-5" dirty="0">
                <a:latin typeface="Times New Roman" panose="02020603050405020304" pitchFamily="18" charset="0"/>
                <a:cs typeface="Times New Roman" panose="02020603050405020304" pitchFamily="18" charset="0"/>
              </a:rPr>
              <a:t>trí: Tỷ trọng mỗi bộ chỉ tiêu tùy vào trọng tâm giao</a:t>
            </a:r>
            <a:r>
              <a:rPr lang="vi-VN" sz="8000" spc="30" dirty="0">
                <a:latin typeface="Times New Roman" panose="02020603050405020304" pitchFamily="18" charset="0"/>
                <a:cs typeface="Times New Roman" panose="02020603050405020304" pitchFamily="18" charset="0"/>
              </a:rPr>
              <a:t> </a:t>
            </a:r>
            <a:r>
              <a:rPr lang="vi-VN" sz="8000" spc="-5" dirty="0">
                <a:latin typeface="Times New Roman" panose="02020603050405020304" pitchFamily="18" charset="0"/>
                <a:cs typeface="Times New Roman" panose="02020603050405020304" pitchFamily="18" charset="0"/>
              </a:rPr>
              <a:t>việc</a:t>
            </a:r>
            <a:endParaRPr lang="en-US" sz="8000" spc="-5" dirty="0">
              <a:latin typeface="Times New Roman" panose="02020603050405020304" pitchFamily="18" charset="0"/>
              <a:cs typeface="Times New Roman" panose="02020603050405020304" pitchFamily="18" charset="0"/>
            </a:endParaRPr>
          </a:p>
          <a:p>
            <a:pPr marL="355600" indent="-343535">
              <a:lnSpc>
                <a:spcPct val="120000"/>
              </a:lnSpc>
              <a:spcBef>
                <a:spcPts val="600"/>
              </a:spcBef>
              <a:buChar char="•"/>
              <a:tabLst>
                <a:tab pos="355600" algn="l"/>
                <a:tab pos="356235" algn="l"/>
              </a:tabLst>
            </a:pP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bổ</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sung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MTCV,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MTCV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/Ban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tỉ</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s-MX" sz="8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80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endParaRPr lang="vi-VN" sz="8000" dirty="0">
              <a:latin typeface="Times New Roman" panose="02020603050405020304" pitchFamily="18" charset="0"/>
              <a:cs typeface="Times New Roman" panose="02020603050405020304" pitchFamily="18" charset="0"/>
            </a:endParaRPr>
          </a:p>
          <a:p>
            <a:pPr marL="355600" indent="-343535">
              <a:lnSpc>
                <a:spcPct val="100000"/>
              </a:lnSpc>
              <a:spcBef>
                <a:spcPts val="670"/>
              </a:spcBef>
              <a:buChar char="•"/>
              <a:tabLst>
                <a:tab pos="355600" algn="l"/>
                <a:tab pos="356235" algn="l"/>
              </a:tabLst>
            </a:pPr>
            <a:endParaRPr lang="vi-VN"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6112040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66432" y="239549"/>
            <a:ext cx="10937310" cy="981133"/>
          </a:xfrm>
        </p:spPr>
        <p:txBody>
          <a:bodyPr anchor="ctr">
            <a:noAutofit/>
          </a:bodyPr>
          <a:lstStyle/>
          <a:p>
            <a:r>
              <a:rPr lang="en-US" sz="3200" dirty="0">
                <a:solidFill>
                  <a:schemeClr val="bg1"/>
                </a:solidFill>
              </a:rPr>
              <a:t>4</a:t>
            </a:r>
            <a:r>
              <a:rPr lang="en-US" sz="3200" dirty="0">
                <a:solidFill>
                  <a:schemeClr val="bg1"/>
                </a:solidFill>
                <a:effectLst/>
              </a:rPr>
              <a:t>. QUY TRÌNH XÂY DỰNG KPIS CHO VỊ TRÍ &amp; CÁ NHÂN</a:t>
            </a:r>
            <a:br>
              <a:rPr lang="en-US" sz="3200" dirty="0">
                <a:solidFill>
                  <a:schemeClr val="bg1"/>
                </a:solidFill>
              </a:rPr>
            </a:br>
            <a:r>
              <a:rPr lang="en-US" sz="3200" dirty="0" err="1">
                <a:solidFill>
                  <a:schemeClr val="bg1"/>
                </a:solidFill>
              </a:rPr>
              <a:t>Ví</a:t>
            </a:r>
            <a:r>
              <a:rPr lang="en-US" sz="3200" dirty="0">
                <a:solidFill>
                  <a:schemeClr val="bg1"/>
                </a:solidFill>
              </a:rPr>
              <a:t> </a:t>
            </a:r>
            <a:r>
              <a:rPr lang="en-US" sz="3200" dirty="0" err="1">
                <a:solidFill>
                  <a:schemeClr val="bg1"/>
                </a:solidFill>
              </a:rPr>
              <a:t>dụ</a:t>
            </a:r>
            <a:r>
              <a:rPr lang="en-US" sz="3200" dirty="0">
                <a:solidFill>
                  <a:schemeClr val="bg1"/>
                </a:solidFill>
              </a:rPr>
              <a:t> </a:t>
            </a:r>
            <a:r>
              <a:rPr lang="en-US" sz="3200" dirty="0" err="1">
                <a:solidFill>
                  <a:schemeClr val="bg1"/>
                </a:solidFill>
              </a:rPr>
              <a:t>về</a:t>
            </a:r>
            <a:r>
              <a:rPr lang="en-US" sz="3200" dirty="0">
                <a:solidFill>
                  <a:schemeClr val="bg1"/>
                </a:solidFill>
              </a:rPr>
              <a:t> </a:t>
            </a:r>
            <a:r>
              <a:rPr lang="en-US" sz="3200" dirty="0" err="1">
                <a:solidFill>
                  <a:schemeClr val="bg1"/>
                </a:solidFill>
              </a:rPr>
              <a:t>biểu</a:t>
            </a:r>
            <a:r>
              <a:rPr lang="en-US" sz="3200" dirty="0">
                <a:solidFill>
                  <a:schemeClr val="bg1"/>
                </a:solidFill>
              </a:rPr>
              <a:t> </a:t>
            </a:r>
            <a:r>
              <a:rPr lang="en-US" sz="3200" dirty="0" err="1">
                <a:solidFill>
                  <a:schemeClr val="bg1"/>
                </a:solidFill>
              </a:rPr>
              <a:t>mẫu</a:t>
            </a:r>
            <a:r>
              <a:rPr lang="en-US" sz="3200" dirty="0">
                <a:solidFill>
                  <a:schemeClr val="bg1"/>
                </a:solidFill>
              </a:rPr>
              <a:t> </a:t>
            </a:r>
            <a:r>
              <a:rPr lang="en-US" sz="3200" dirty="0" err="1">
                <a:solidFill>
                  <a:schemeClr val="bg1"/>
                </a:solidFill>
              </a:rPr>
              <a:t>đánh</a:t>
            </a:r>
            <a:r>
              <a:rPr lang="en-US" sz="3200" dirty="0">
                <a:solidFill>
                  <a:schemeClr val="bg1"/>
                </a:solidFill>
              </a:rPr>
              <a:t> </a:t>
            </a:r>
            <a:r>
              <a:rPr lang="en-US" sz="3200" dirty="0" err="1">
                <a:solidFill>
                  <a:schemeClr val="bg1"/>
                </a:solidFill>
              </a:rPr>
              <a:t>giá</a:t>
            </a:r>
            <a:r>
              <a:rPr lang="en-US" sz="3200" dirty="0">
                <a:solidFill>
                  <a:schemeClr val="bg1"/>
                </a:solidFill>
              </a:rPr>
              <a:t> KPI </a:t>
            </a:r>
            <a:r>
              <a:rPr lang="en-US" sz="3200" dirty="0" err="1">
                <a:solidFill>
                  <a:schemeClr val="bg1"/>
                </a:solidFill>
              </a:rPr>
              <a:t>cá</a:t>
            </a:r>
            <a:r>
              <a:rPr lang="en-US" sz="3200" dirty="0">
                <a:solidFill>
                  <a:schemeClr val="bg1"/>
                </a:solidFill>
              </a:rPr>
              <a:t> </a:t>
            </a:r>
            <a:r>
              <a:rPr lang="en-US" sz="3200" dirty="0" err="1">
                <a:solidFill>
                  <a:schemeClr val="bg1"/>
                </a:solidFill>
              </a:rPr>
              <a:t>nhân</a:t>
            </a:r>
            <a:r>
              <a:rPr lang="en-US" sz="3200" dirty="0">
                <a:solidFill>
                  <a:schemeClr val="bg1"/>
                </a:solidFill>
              </a:rPr>
              <a:t> </a:t>
            </a:r>
            <a:r>
              <a:rPr lang="en-US" sz="3200" dirty="0" err="1">
                <a:solidFill>
                  <a:schemeClr val="bg1"/>
                </a:solidFill>
              </a:rPr>
              <a:t>hàng</a:t>
            </a:r>
            <a:r>
              <a:rPr lang="en-US" sz="3200" dirty="0">
                <a:solidFill>
                  <a:schemeClr val="bg1"/>
                </a:solidFill>
              </a:rPr>
              <a:t> </a:t>
            </a:r>
            <a:r>
              <a:rPr lang="en-US" sz="3200" dirty="0" err="1">
                <a:solidFill>
                  <a:schemeClr val="bg1"/>
                </a:solidFill>
              </a:rPr>
              <a:t>năm</a:t>
            </a:r>
            <a:endParaRPr lang="en-US" sz="3200" dirty="0">
              <a:solidFill>
                <a:schemeClr val="bg1"/>
              </a:solidFill>
              <a:cs typeface="Times New Roman" panose="02020603050405020304" pitchFamily="18" charset="0"/>
            </a:endParaRPr>
          </a:p>
        </p:txBody>
      </p:sp>
      <p:pic>
        <p:nvPicPr>
          <p:cNvPr id="3" name="Picture 2">
            <a:extLst>
              <a:ext uri="{FF2B5EF4-FFF2-40B4-BE49-F238E27FC236}">
                <a16:creationId xmlns:a16="http://schemas.microsoft.com/office/drawing/2014/main" id="{9D179F17-CE86-8E3E-01D5-CCA75213F5BE}"/>
              </a:ext>
            </a:extLst>
          </p:cNvPr>
          <p:cNvPicPr>
            <a:picLocks noChangeAspect="1"/>
          </p:cNvPicPr>
          <p:nvPr/>
        </p:nvPicPr>
        <p:blipFill>
          <a:blip r:embed="rId2"/>
          <a:stretch>
            <a:fillRect/>
          </a:stretch>
        </p:blipFill>
        <p:spPr>
          <a:xfrm>
            <a:off x="-1" y="1143000"/>
            <a:ext cx="12192000" cy="5396096"/>
          </a:xfrm>
          <a:prstGeom prst="rect">
            <a:avLst/>
          </a:prstGeom>
        </p:spPr>
      </p:pic>
    </p:spTree>
    <p:extLst>
      <p:ext uri="{BB962C8B-B14F-4D97-AF65-F5344CB8AC3E}">
        <p14:creationId xmlns:p14="http://schemas.microsoft.com/office/powerpoint/2010/main" val="49528128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63666" y="58026"/>
            <a:ext cx="8947522" cy="1400530"/>
          </a:xfrm>
        </p:spPr>
        <p:txBody>
          <a:bodyPr anchor="ctr">
            <a:noAutofit/>
          </a:bodyPr>
          <a:lstStyle/>
          <a:p>
            <a:r>
              <a:rPr lang="en-US" sz="3600" dirty="0">
                <a:solidFill>
                  <a:schemeClr val="tx1"/>
                </a:solidFill>
                <a:latin typeface="Times New Roman" panose="02020603050405020304" pitchFamily="18" charset="0"/>
                <a:cs typeface="Times New Roman" panose="02020603050405020304" pitchFamily="18" charset="0"/>
              </a:rPr>
              <a:t>KẾ HOẠCH CỦA DỰ ÁN</a:t>
            </a:r>
          </a:p>
        </p:txBody>
      </p:sp>
      <p:pic>
        <p:nvPicPr>
          <p:cNvPr id="4" name="Picture 3">
            <a:extLst>
              <a:ext uri="{FF2B5EF4-FFF2-40B4-BE49-F238E27FC236}">
                <a16:creationId xmlns:a16="http://schemas.microsoft.com/office/drawing/2014/main" id="{D315DB22-6A27-B1CB-D2F9-973417EA2392}"/>
              </a:ext>
            </a:extLst>
          </p:cNvPr>
          <p:cNvPicPr>
            <a:picLocks noChangeAspect="1"/>
          </p:cNvPicPr>
          <p:nvPr/>
        </p:nvPicPr>
        <p:blipFill>
          <a:blip r:embed="rId2"/>
          <a:stretch>
            <a:fillRect/>
          </a:stretch>
        </p:blipFill>
        <p:spPr>
          <a:xfrm>
            <a:off x="0" y="1460230"/>
            <a:ext cx="12192000" cy="5396096"/>
          </a:xfrm>
          <a:prstGeom prst="rect">
            <a:avLst/>
          </a:prstGeom>
        </p:spPr>
      </p:pic>
      <p:graphicFrame>
        <p:nvGraphicFramePr>
          <p:cNvPr id="3" name="Table 4">
            <a:extLst>
              <a:ext uri="{FF2B5EF4-FFF2-40B4-BE49-F238E27FC236}">
                <a16:creationId xmlns:a16="http://schemas.microsoft.com/office/drawing/2014/main" id="{81B58C0E-C5A7-A95E-D8F5-4EC2B02F5FE9}"/>
              </a:ext>
            </a:extLst>
          </p:cNvPr>
          <p:cNvGraphicFramePr>
            <a:graphicFrameLocks/>
          </p:cNvGraphicFramePr>
          <p:nvPr>
            <p:extLst>
              <p:ext uri="{D42A27DB-BD31-4B8C-83A1-F6EECF244321}">
                <p14:modId xmlns:p14="http://schemas.microsoft.com/office/powerpoint/2010/main" val="2289659905"/>
              </p:ext>
            </p:extLst>
          </p:nvPr>
        </p:nvGraphicFramePr>
        <p:xfrm>
          <a:off x="88490" y="1667978"/>
          <a:ext cx="11326761" cy="4770338"/>
        </p:xfrm>
        <a:graphic>
          <a:graphicData uri="http://schemas.openxmlformats.org/drawingml/2006/table">
            <a:tbl>
              <a:tblPr firstRow="1" bandRow="1">
                <a:tableStyleId>{00A15C55-8517-42AA-B614-E9B94910E393}</a:tableStyleId>
              </a:tblPr>
              <a:tblGrid>
                <a:gridCol w="2251058">
                  <a:extLst>
                    <a:ext uri="{9D8B030D-6E8A-4147-A177-3AD203B41FA5}">
                      <a16:colId xmlns:a16="http://schemas.microsoft.com/office/drawing/2014/main" val="2939104774"/>
                    </a:ext>
                  </a:extLst>
                </a:gridCol>
                <a:gridCol w="4576334">
                  <a:extLst>
                    <a:ext uri="{9D8B030D-6E8A-4147-A177-3AD203B41FA5}">
                      <a16:colId xmlns:a16="http://schemas.microsoft.com/office/drawing/2014/main" val="3570040477"/>
                    </a:ext>
                  </a:extLst>
                </a:gridCol>
                <a:gridCol w="1490705">
                  <a:extLst>
                    <a:ext uri="{9D8B030D-6E8A-4147-A177-3AD203B41FA5}">
                      <a16:colId xmlns:a16="http://schemas.microsoft.com/office/drawing/2014/main" val="2746088076"/>
                    </a:ext>
                  </a:extLst>
                </a:gridCol>
                <a:gridCol w="1456527">
                  <a:extLst>
                    <a:ext uri="{9D8B030D-6E8A-4147-A177-3AD203B41FA5}">
                      <a16:colId xmlns:a16="http://schemas.microsoft.com/office/drawing/2014/main" val="4207353773"/>
                    </a:ext>
                  </a:extLst>
                </a:gridCol>
                <a:gridCol w="1552137">
                  <a:extLst>
                    <a:ext uri="{9D8B030D-6E8A-4147-A177-3AD203B41FA5}">
                      <a16:colId xmlns:a16="http://schemas.microsoft.com/office/drawing/2014/main" val="2262570473"/>
                    </a:ext>
                  </a:extLst>
                </a:gridCol>
              </a:tblGrid>
              <a:tr h="679566">
                <a:tc>
                  <a:txBody>
                    <a:bodyPr/>
                    <a:lstStyle/>
                    <a:p>
                      <a:pPr algn="ct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vi-VN" dirty="0">
                          <a:latin typeface="Times New Roman" panose="02020603050405020304" pitchFamily="18" charset="0"/>
                          <a:cs typeface="Times New Roman" panose="02020603050405020304" pitchFamily="18" charset="0"/>
                        </a:rPr>
                        <a:t>Các bước</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vi-VN" dirty="0">
                          <a:latin typeface="Times New Roman" panose="02020603050405020304" pitchFamily="18" charset="0"/>
                          <a:cs typeface="Times New Roman" panose="02020603050405020304" pitchFamily="18" charset="0"/>
                        </a:rPr>
                        <a:t>Chủ trì</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vi-VN" dirty="0">
                          <a:latin typeface="Times New Roman" panose="02020603050405020304" pitchFamily="18" charset="0"/>
                          <a:cs typeface="Times New Roman" panose="02020603050405020304" pitchFamily="18" charset="0"/>
                        </a:rPr>
                        <a:t>Phối hợp</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vi-VN" dirty="0">
                          <a:latin typeface="Times New Roman" panose="02020603050405020304" pitchFamily="18" charset="0"/>
                          <a:cs typeface="Times New Roman" panose="02020603050405020304" pitchFamily="18" charset="0"/>
                        </a:rPr>
                        <a:t>Mẫu đính kèm</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79801178"/>
                  </a:ext>
                </a:extLst>
              </a:tr>
              <a:tr h="667141">
                <a:tc rowSpan="4">
                  <a:txBody>
                    <a:bodyPr/>
                    <a:lstStyle/>
                    <a:p>
                      <a:pPr algn="ct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XÂY DỰNG CÁC CHỈ TIÊU KPI</a:t>
                      </a:r>
                    </a:p>
                  </a:txBody>
                  <a:tcPr anchor="ctr"/>
                </a:tc>
                <a:tc>
                  <a:txBody>
                    <a:bodyPr/>
                    <a:lstStyle/>
                    <a:p>
                      <a:r>
                        <a:rPr lang="vi-VN" sz="1600" dirty="0">
                          <a:latin typeface="Times New Roman" panose="02020603050405020304" pitchFamily="18" charset="0"/>
                          <a:cs typeface="Times New Roman" panose="02020603050405020304" pitchFamily="18" charset="0"/>
                        </a:rPr>
                        <a:t>B1. Bổ sung rà soát các nhiệm vụ được mô tả trong ĐAVTVL</a:t>
                      </a:r>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Phòng Ban</a:t>
                      </a:r>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Tổ Công Tác</a:t>
                      </a:r>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Nguyên tắc bổ sung nhiệm vụ</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29481166"/>
                  </a:ext>
                </a:extLst>
              </a:tr>
              <a:tr h="612698">
                <a:tc vMerge="1">
                  <a:txBody>
                    <a:bodyPr/>
                    <a:lstStyle/>
                    <a:p>
                      <a:endParaRPr lang="en-US" dirty="0"/>
                    </a:p>
                  </a:txBody>
                  <a:tcPr/>
                </a:tc>
                <a:tc>
                  <a:txBody>
                    <a:bodyPr/>
                    <a:lstStyle/>
                    <a:p>
                      <a:r>
                        <a:rPr lang="vi-VN" sz="1600" dirty="0">
                          <a:latin typeface="Times New Roman" panose="02020603050405020304" pitchFamily="18" charset="0"/>
                          <a:cs typeface="Times New Roman" panose="02020603050405020304" pitchFamily="18" charset="0"/>
                        </a:rPr>
                        <a:t>B2. Đề xuất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KPI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Phòng</a:t>
                      </a:r>
                      <a:r>
                        <a:rPr lang="en-US" sz="1600" dirty="0">
                          <a:latin typeface="Times New Roman" panose="02020603050405020304" pitchFamily="18" charset="0"/>
                          <a:cs typeface="Times New Roman" panose="02020603050405020304" pitchFamily="18" charset="0"/>
                        </a:rPr>
                        <a:t> Ban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600" dirty="0">
                          <a:latin typeface="Times New Roman" panose="02020603050405020304" pitchFamily="18" charset="0"/>
                          <a:cs typeface="Times New Roman" panose="02020603050405020304" pitchFamily="18" charset="0"/>
                        </a:rPr>
                        <a:t>Phòng Ban</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Tổ Công Tác</a:t>
                      </a:r>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Mẫu các chỉ tiêu đánh giá</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89587848"/>
                  </a:ext>
                </a:extLst>
              </a:tr>
              <a:tr h="612698">
                <a:tc vMerge="1">
                  <a:txBody>
                    <a:bodyPr/>
                    <a:lstStyle/>
                    <a:p>
                      <a:endParaRPr lang="en-US" dirty="0"/>
                    </a:p>
                  </a:txBody>
                  <a:tcPr/>
                </a:tc>
                <a:tc>
                  <a:txBody>
                    <a:bodyPr/>
                    <a:lstStyle/>
                    <a:p>
                      <a:r>
                        <a:rPr lang="vi-VN" sz="1600" dirty="0">
                          <a:latin typeface="Times New Roman" panose="02020603050405020304" pitchFamily="18" charset="0"/>
                          <a:cs typeface="Times New Roman" panose="02020603050405020304" pitchFamily="18" charset="0"/>
                        </a:rPr>
                        <a:t>B3. Rà soát thẩm định điều chỉnh các chỉ tiêu đánh giá</a:t>
                      </a:r>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Tổ Công Tác</a:t>
                      </a:r>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Phòng Ban</a:t>
                      </a:r>
                      <a:endParaRPr lang="en-US" sz="1600" dirty="0">
                        <a:latin typeface="Times New Roman" panose="020206030504050203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63038194"/>
                  </a:ext>
                </a:extLst>
              </a:tr>
              <a:tr h="393719">
                <a:tc vMerge="1">
                  <a:txBody>
                    <a:bodyPr/>
                    <a:lstStyle/>
                    <a:p>
                      <a:endParaRPr lang="en-US" dirty="0"/>
                    </a:p>
                  </a:txBody>
                  <a:tcPr/>
                </a:tc>
                <a:tc>
                  <a:txBody>
                    <a:bodyPr/>
                    <a:lstStyle/>
                    <a:p>
                      <a:r>
                        <a:rPr lang="vi-VN" sz="1600" dirty="0">
                          <a:latin typeface="Times New Roman" panose="02020603050405020304" pitchFamily="18" charset="0"/>
                          <a:cs typeface="Times New Roman" panose="02020603050405020304" pitchFamily="18" charset="0"/>
                        </a:rPr>
                        <a:t>B4. Họp thống nhất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chỉ</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tiêu</a:t>
                      </a:r>
                      <a:r>
                        <a:rPr lang="en-US" sz="1600" dirty="0">
                          <a:latin typeface="Times New Roman" panose="02020603050405020304" pitchFamily="18" charset="0"/>
                          <a:cs typeface="Times New Roman" panose="02020603050405020304" pitchFamily="18" charset="0"/>
                        </a:rPr>
                        <a:t> KPI</a:t>
                      </a:r>
                    </a:p>
                  </a:txBody>
                  <a:tcPr anchor="ctr"/>
                </a:tc>
                <a:tc>
                  <a:txBody>
                    <a:bodyPr/>
                    <a:lstStyle/>
                    <a:p>
                      <a:r>
                        <a:rPr lang="vi-VN" sz="1600" dirty="0">
                          <a:latin typeface="Times New Roman" panose="02020603050405020304" pitchFamily="18" charset="0"/>
                          <a:cs typeface="Times New Roman" panose="02020603050405020304" pitchFamily="18" charset="0"/>
                        </a:rPr>
                        <a:t>Tổ Công Tác</a:t>
                      </a:r>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Phòng Ban</a:t>
                      </a:r>
                      <a:endParaRPr lang="en-US" sz="1600" dirty="0">
                        <a:latin typeface="Times New Roman" panose="020206030504050203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30981609"/>
                  </a:ext>
                </a:extLst>
              </a:tr>
              <a:tr h="612698">
                <a:tc>
                  <a:txBody>
                    <a:bodyPr/>
                    <a:lstStyle/>
                    <a:p>
                      <a:pPr algn="ctr"/>
                      <a:r>
                        <a:rPr lang="en-US" sz="1600" dirty="0">
                          <a:latin typeface="Times New Roman" panose="02020603050405020304" pitchFamily="18" charset="0"/>
                          <a:cs typeface="Times New Roman" panose="02020603050405020304" pitchFamily="18" charset="0"/>
                        </a:rPr>
                        <a:t>XÂY DỰNG QUY CHẾ ĐÁNH GIÁ KPI</a:t>
                      </a:r>
                    </a:p>
                  </a:txBody>
                  <a:tcPr anchor="ctr"/>
                </a:tc>
                <a:tc>
                  <a:txBody>
                    <a:bodyPr/>
                    <a:lstStyle/>
                    <a:p>
                      <a:r>
                        <a:rPr lang="vi-VN" sz="1600" dirty="0">
                          <a:latin typeface="Times New Roman" panose="02020603050405020304" pitchFamily="18" charset="0"/>
                          <a:cs typeface="Times New Roman" panose="02020603050405020304" pitchFamily="18" charset="0"/>
                        </a:rPr>
                        <a:t>B5. Xây dựng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draft &amp; </a:t>
                      </a:r>
                      <a:r>
                        <a:rPr lang="en-US" sz="1600" dirty="0" err="1">
                          <a:latin typeface="Times New Roman" panose="02020603050405020304" pitchFamily="18" charset="0"/>
                          <a:cs typeface="Times New Roman" panose="02020603050405020304" pitchFamily="18" charset="0"/>
                        </a:rPr>
                        <a:t>lấy</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kiến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góp</a:t>
                      </a:r>
                      <a:r>
                        <a:rPr lang="en-US" sz="1600" dirty="0">
                          <a:latin typeface="Times New Roman" panose="02020603050405020304" pitchFamily="18" charset="0"/>
                          <a:cs typeface="Times New Roman" panose="02020603050405020304" pitchFamily="18" charset="0"/>
                        </a:rPr>
                        <a:t> ý</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600" dirty="0">
                          <a:latin typeface="Times New Roman" panose="02020603050405020304" pitchFamily="18" charset="0"/>
                          <a:cs typeface="Times New Roman" panose="02020603050405020304" pitchFamily="18" charset="0"/>
                        </a:rPr>
                        <a:t>Tổ Công Tác</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anchor="ctr"/>
                </a:tc>
                <a:tc>
                  <a:txBody>
                    <a:bodyPr/>
                    <a:lstStyle/>
                    <a:p>
                      <a:r>
                        <a:rPr lang="vi-VN" sz="1600" dirty="0">
                          <a:latin typeface="Times New Roman" panose="02020603050405020304" pitchFamily="18" charset="0"/>
                          <a:cs typeface="Times New Roman" panose="02020603050405020304" pitchFamily="18" charset="0"/>
                        </a:rPr>
                        <a:t>Phòng </a:t>
                      </a:r>
                      <a:r>
                        <a:rPr lang="en-US" sz="1600" dirty="0">
                          <a:latin typeface="Times New Roman" panose="02020603050405020304" pitchFamily="18" charset="0"/>
                          <a:cs typeface="Times New Roman" panose="02020603050405020304" pitchFamily="18" charset="0"/>
                        </a:rPr>
                        <a:t>Ban</a:t>
                      </a:r>
                    </a:p>
                  </a:txBody>
                  <a:tcPr anchor="ctr"/>
                </a:tc>
                <a:tc>
                  <a:txBody>
                    <a:bodyPr/>
                    <a:lstStyle/>
                    <a:p>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71798946"/>
                  </a:ext>
                </a:extLst>
              </a:tr>
              <a:tr h="343808">
                <a:tc>
                  <a:txBody>
                    <a:bodyPr/>
                    <a:lstStyle/>
                    <a:p>
                      <a:pPr algn="ctr"/>
                      <a:r>
                        <a:rPr lang="en-US" sz="1600" dirty="0">
                          <a:latin typeface="Times New Roman" panose="02020603050405020304" pitchFamily="18" charset="0"/>
                          <a:cs typeface="Times New Roman" panose="02020603050405020304" pitchFamily="18" charset="0"/>
                        </a:rPr>
                        <a:t>THÍ ĐIỂM VÀ ĐIỀU CHỈNH</a:t>
                      </a:r>
                    </a:p>
                  </a:txBody>
                  <a:tcPr anchor="ctr"/>
                </a:tc>
                <a:tc>
                  <a:txBody>
                    <a:bodyPr/>
                    <a:lstStyle/>
                    <a:p>
                      <a:r>
                        <a:rPr lang="vi-VN" sz="1600" dirty="0">
                          <a:latin typeface="Times New Roman" panose="02020603050405020304" pitchFamily="18" charset="0"/>
                          <a:cs typeface="Times New Roman" panose="02020603050405020304" pitchFamily="18" charset="0"/>
                        </a:rPr>
                        <a:t>B6. Thí điểm và Điều Chỉnh</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600" dirty="0">
                          <a:latin typeface="Times New Roman" panose="02020603050405020304" pitchFamily="18" charset="0"/>
                          <a:cs typeface="Times New Roman" panose="02020603050405020304" pitchFamily="18" charset="0"/>
                        </a:rPr>
                        <a:t>Phòng TCCB</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600" dirty="0">
                          <a:latin typeface="Times New Roman" panose="02020603050405020304" pitchFamily="18" charset="0"/>
                          <a:cs typeface="Times New Roman" panose="02020603050405020304" pitchFamily="18" charset="0"/>
                        </a:rPr>
                        <a:t>Tổ Công Tác</a:t>
                      </a:r>
                      <a:endParaRPr lang="en-US" sz="1600" dirty="0">
                        <a:latin typeface="Times New Roman" panose="020206030504050203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6516050"/>
                  </a:ext>
                </a:extLst>
              </a:tr>
              <a:tr h="612698">
                <a:tc>
                  <a:txBody>
                    <a:bodyPr/>
                    <a:lstStyle/>
                    <a:p>
                      <a:pPr algn="ctr"/>
                      <a:r>
                        <a:rPr lang="en-US" sz="1600" dirty="0">
                          <a:latin typeface="Times New Roman" panose="02020603050405020304" pitchFamily="18" charset="0"/>
                          <a:cs typeface="Times New Roman" panose="02020603050405020304" pitchFamily="18" charset="0"/>
                        </a:rPr>
                        <a:t>NHÂN RỘNG</a:t>
                      </a:r>
                    </a:p>
                  </a:txBody>
                  <a:tcPr anchor="ctr"/>
                </a:tc>
                <a:tc>
                  <a:txBody>
                    <a:bodyPr/>
                    <a:lstStyle/>
                    <a:p>
                      <a:r>
                        <a:rPr lang="en-US" sz="1600" dirty="0">
                          <a:latin typeface="Times New Roman" panose="02020603050405020304" pitchFamily="18" charset="0"/>
                          <a:cs typeface="Times New Roman" panose="02020603050405020304" pitchFamily="18" charset="0"/>
                        </a:rPr>
                        <a:t>B7.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600" dirty="0">
                          <a:latin typeface="Times New Roman" panose="02020603050405020304" pitchFamily="18" charset="0"/>
                          <a:cs typeface="Times New Roman" panose="02020603050405020304" pitchFamily="18" charset="0"/>
                        </a:rPr>
                        <a:t>Phòng TCCB</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600" dirty="0">
                          <a:latin typeface="Times New Roman" panose="02020603050405020304" pitchFamily="18" charset="0"/>
                          <a:cs typeface="Times New Roman" panose="02020603050405020304" pitchFamily="18" charset="0"/>
                        </a:rPr>
                        <a:t>Tổ Công Tác</a:t>
                      </a:r>
                      <a:endParaRPr lang="en-US" sz="1600" dirty="0">
                        <a:latin typeface="Times New Roman" panose="020206030504050203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98815578"/>
                  </a:ext>
                </a:extLst>
              </a:tr>
            </a:tbl>
          </a:graphicData>
        </a:graphic>
      </p:graphicFrame>
    </p:spTree>
    <p:extLst>
      <p:ext uri="{BB962C8B-B14F-4D97-AF65-F5344CB8AC3E}">
        <p14:creationId xmlns:p14="http://schemas.microsoft.com/office/powerpoint/2010/main" val="276577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859646" y="74238"/>
            <a:ext cx="8947522" cy="1400530"/>
          </a:xfrm>
        </p:spPr>
        <p:txBody>
          <a:bodyPr anchor="ctr">
            <a:normAutofit/>
          </a:bodyPr>
          <a:lstStyle/>
          <a:p>
            <a:r>
              <a:rPr lang="en-US" dirty="0">
                <a:solidFill>
                  <a:schemeClr val="bg1"/>
                </a:solidFill>
              </a:rPr>
              <a:t>NỘI DUNG</a:t>
            </a:r>
          </a:p>
        </p:txBody>
      </p:sp>
      <p:pic>
        <p:nvPicPr>
          <p:cNvPr id="4" name="Picture 3">
            <a:extLst>
              <a:ext uri="{FF2B5EF4-FFF2-40B4-BE49-F238E27FC236}">
                <a16:creationId xmlns:a16="http://schemas.microsoft.com/office/drawing/2014/main" id="{AB19527C-DBFC-04A6-9330-7881F79378E6}"/>
              </a:ext>
            </a:extLst>
          </p:cNvPr>
          <p:cNvPicPr>
            <a:picLocks noChangeAspect="1"/>
          </p:cNvPicPr>
          <p:nvPr/>
        </p:nvPicPr>
        <p:blipFill>
          <a:blip r:embed="rId2"/>
          <a:stretch>
            <a:fillRect/>
          </a:stretch>
        </p:blipFill>
        <p:spPr>
          <a:xfrm>
            <a:off x="0" y="1460230"/>
            <a:ext cx="12192000" cy="5396096"/>
          </a:xfrm>
          <a:prstGeom prst="rect">
            <a:avLst/>
          </a:prstGeom>
        </p:spPr>
      </p:pic>
      <p:sp>
        <p:nvSpPr>
          <p:cNvPr id="17" name="Content Placeholder 2">
            <a:extLst>
              <a:ext uri="{FF2B5EF4-FFF2-40B4-BE49-F238E27FC236}">
                <a16:creationId xmlns:a16="http://schemas.microsoft.com/office/drawing/2014/main" id="{15EE9566-7024-A972-2F09-4D28AC77BD86}"/>
              </a:ext>
            </a:extLst>
          </p:cNvPr>
          <p:cNvSpPr>
            <a:spLocks noGrp="1"/>
          </p:cNvSpPr>
          <p:nvPr>
            <p:ph idx="1"/>
          </p:nvPr>
        </p:nvSpPr>
        <p:spPr>
          <a:xfrm>
            <a:off x="615075" y="1791998"/>
            <a:ext cx="10961849" cy="4147097"/>
          </a:xfrm>
        </p:spPr>
        <p:txBody>
          <a:bodyPr>
            <a:noAutofit/>
          </a:bodyPr>
          <a:lstStyle/>
          <a:p>
            <a:pPr marL="0" indent="0">
              <a:buNone/>
            </a:pPr>
            <a:r>
              <a:rPr lang="en-US" dirty="0"/>
              <a:t>1. </a:t>
            </a:r>
            <a:r>
              <a:rPr lang="en-US" dirty="0" err="1"/>
              <a:t>Mục</a:t>
            </a:r>
            <a:r>
              <a:rPr lang="en-US" dirty="0"/>
              <a:t> </a:t>
            </a:r>
            <a:r>
              <a:rPr lang="en-US" dirty="0" err="1"/>
              <a:t>tiêu</a:t>
            </a:r>
            <a:r>
              <a:rPr lang="en-US" dirty="0"/>
              <a:t> </a:t>
            </a:r>
            <a:r>
              <a:rPr lang="en-US" dirty="0" err="1"/>
              <a:t>dự</a:t>
            </a:r>
            <a:r>
              <a:rPr lang="en-US" dirty="0"/>
              <a:t> </a:t>
            </a:r>
            <a:r>
              <a:rPr lang="en-US" dirty="0" err="1"/>
              <a:t>án</a:t>
            </a:r>
            <a:r>
              <a:rPr lang="en-US" dirty="0"/>
              <a:t> </a:t>
            </a:r>
            <a:r>
              <a:rPr lang="en-US" dirty="0" err="1"/>
              <a:t>Xây</a:t>
            </a:r>
            <a:r>
              <a:rPr lang="en-US" dirty="0"/>
              <a:t> </a:t>
            </a:r>
            <a:r>
              <a:rPr lang="en-US" dirty="0" err="1"/>
              <a:t>dựng</a:t>
            </a:r>
            <a:r>
              <a:rPr lang="en-US" dirty="0"/>
              <a:t> KPI </a:t>
            </a:r>
            <a:r>
              <a:rPr lang="en-US" dirty="0" err="1"/>
              <a:t>cho</a:t>
            </a:r>
            <a:r>
              <a:rPr lang="en-US" dirty="0"/>
              <a:t> </a:t>
            </a:r>
            <a:r>
              <a:rPr lang="en-US" dirty="0" err="1"/>
              <a:t>Khối</a:t>
            </a:r>
            <a:r>
              <a:rPr lang="en-US" dirty="0"/>
              <a:t> </a:t>
            </a:r>
            <a:r>
              <a:rPr lang="en-US" dirty="0" err="1"/>
              <a:t>Hành</a:t>
            </a:r>
            <a:r>
              <a:rPr lang="en-US" dirty="0"/>
              <a:t> </a:t>
            </a:r>
            <a:r>
              <a:rPr lang="en-US" dirty="0" err="1"/>
              <a:t>chính</a:t>
            </a:r>
            <a:endParaRPr lang="en-US" dirty="0"/>
          </a:p>
          <a:p>
            <a:pPr marL="0" indent="0">
              <a:buNone/>
            </a:pPr>
            <a:r>
              <a:rPr lang="en-US" dirty="0"/>
              <a:t>2. </a:t>
            </a:r>
            <a:r>
              <a:rPr lang="en-US" dirty="0" err="1"/>
              <a:t>Tổng</a:t>
            </a:r>
            <a:r>
              <a:rPr lang="en-US" dirty="0"/>
              <a:t> </a:t>
            </a:r>
            <a:r>
              <a:rPr lang="en-US" dirty="0" err="1"/>
              <a:t>quan</a:t>
            </a:r>
            <a:r>
              <a:rPr lang="en-US" dirty="0"/>
              <a:t> </a:t>
            </a:r>
            <a:r>
              <a:rPr lang="en-US" dirty="0" err="1"/>
              <a:t>về</a:t>
            </a:r>
            <a:r>
              <a:rPr lang="en-US" dirty="0"/>
              <a:t> </a:t>
            </a:r>
            <a:r>
              <a:rPr lang="en-US" dirty="0" err="1"/>
              <a:t>các</a:t>
            </a:r>
            <a:r>
              <a:rPr lang="en-US" dirty="0"/>
              <a:t> </a:t>
            </a:r>
            <a:r>
              <a:rPr lang="en-US" dirty="0" err="1"/>
              <a:t>chỉ</a:t>
            </a:r>
            <a:r>
              <a:rPr lang="en-US" dirty="0"/>
              <a:t> </a:t>
            </a:r>
            <a:r>
              <a:rPr lang="en-US" dirty="0" err="1"/>
              <a:t>tiêu</a:t>
            </a:r>
            <a:r>
              <a:rPr lang="en-US" dirty="0"/>
              <a:t> KPI</a:t>
            </a:r>
          </a:p>
          <a:p>
            <a:pPr marL="0" indent="0">
              <a:buNone/>
            </a:pPr>
            <a:r>
              <a:rPr lang="en-US" dirty="0"/>
              <a:t>3. </a:t>
            </a:r>
            <a:r>
              <a:rPr lang="en-US" dirty="0" err="1"/>
              <a:t>Nguyên</a:t>
            </a:r>
            <a:r>
              <a:rPr lang="en-US" dirty="0"/>
              <a:t> </a:t>
            </a:r>
            <a:r>
              <a:rPr lang="en-US" dirty="0" err="1"/>
              <a:t>tắc</a:t>
            </a:r>
            <a:r>
              <a:rPr lang="en-US" dirty="0"/>
              <a:t> </a:t>
            </a:r>
            <a:r>
              <a:rPr lang="en-US" dirty="0" err="1"/>
              <a:t>xây</a:t>
            </a:r>
            <a:r>
              <a:rPr lang="en-US" dirty="0"/>
              <a:t> </a:t>
            </a:r>
            <a:r>
              <a:rPr lang="en-US" dirty="0" err="1"/>
              <a:t>dựng</a:t>
            </a:r>
            <a:r>
              <a:rPr lang="en-US" dirty="0"/>
              <a:t> KPI </a:t>
            </a:r>
            <a:r>
              <a:rPr lang="en-US" dirty="0" err="1"/>
              <a:t>cấp</a:t>
            </a:r>
            <a:r>
              <a:rPr lang="en-US" dirty="0"/>
              <a:t> </a:t>
            </a:r>
            <a:r>
              <a:rPr lang="en-US" dirty="0" err="1"/>
              <a:t>phòng</a:t>
            </a:r>
            <a:r>
              <a:rPr lang="en-US" dirty="0"/>
              <a:t> ban </a:t>
            </a:r>
            <a:r>
              <a:rPr lang="en-US" dirty="0" err="1"/>
              <a:t>và</a:t>
            </a:r>
            <a:r>
              <a:rPr lang="en-US" dirty="0"/>
              <a:t> </a:t>
            </a:r>
            <a:r>
              <a:rPr lang="en-US" dirty="0" err="1"/>
              <a:t>cá</a:t>
            </a:r>
            <a:r>
              <a:rPr lang="en-US" dirty="0"/>
              <a:t> </a:t>
            </a:r>
            <a:r>
              <a:rPr lang="en-US" dirty="0" err="1"/>
              <a:t>nhân</a:t>
            </a:r>
            <a:endParaRPr lang="en-US" dirty="0"/>
          </a:p>
          <a:p>
            <a:pPr marL="0" indent="0">
              <a:buNone/>
            </a:pPr>
            <a:r>
              <a:rPr lang="en-US" dirty="0"/>
              <a:t>4. </a:t>
            </a:r>
            <a:r>
              <a:rPr lang="en-US" dirty="0" err="1"/>
              <a:t>Các</a:t>
            </a:r>
            <a:r>
              <a:rPr lang="en-US" dirty="0"/>
              <a:t> </a:t>
            </a:r>
            <a:r>
              <a:rPr lang="en-US" dirty="0" err="1"/>
              <a:t>bước</a:t>
            </a:r>
            <a:r>
              <a:rPr lang="en-US" dirty="0"/>
              <a:t> </a:t>
            </a:r>
            <a:r>
              <a:rPr lang="en-US" dirty="0" err="1"/>
              <a:t>xây</a:t>
            </a:r>
            <a:r>
              <a:rPr lang="en-US" dirty="0"/>
              <a:t> </a:t>
            </a:r>
            <a:r>
              <a:rPr lang="en-US" dirty="0" err="1"/>
              <a:t>dựng</a:t>
            </a:r>
            <a:r>
              <a:rPr lang="en-US" dirty="0"/>
              <a:t> KPI </a:t>
            </a:r>
            <a:r>
              <a:rPr lang="en-US" dirty="0" err="1"/>
              <a:t>cấp</a:t>
            </a:r>
            <a:r>
              <a:rPr lang="en-US" dirty="0"/>
              <a:t> </a:t>
            </a:r>
            <a:r>
              <a:rPr lang="en-US" dirty="0" err="1"/>
              <a:t>phòng</a:t>
            </a:r>
            <a:r>
              <a:rPr lang="en-US" dirty="0"/>
              <a:t> ban </a:t>
            </a:r>
            <a:r>
              <a:rPr lang="en-US" dirty="0" err="1"/>
              <a:t>và</a:t>
            </a:r>
            <a:r>
              <a:rPr lang="en-US" dirty="0"/>
              <a:t> </a:t>
            </a:r>
            <a:r>
              <a:rPr lang="en-US" dirty="0" err="1"/>
              <a:t>cá</a:t>
            </a:r>
            <a:r>
              <a:rPr lang="en-US" dirty="0"/>
              <a:t> </a:t>
            </a:r>
            <a:r>
              <a:rPr lang="en-US" dirty="0" err="1"/>
              <a:t>nhân</a:t>
            </a:r>
            <a:endParaRPr lang="en-US" dirty="0"/>
          </a:p>
          <a:p>
            <a:pPr marL="0" indent="0">
              <a:buNone/>
            </a:pPr>
            <a:endParaRPr lang="vi-VN" sz="2400" dirty="0"/>
          </a:p>
        </p:txBody>
      </p:sp>
    </p:spTree>
    <p:extLst>
      <p:ext uri="{BB962C8B-B14F-4D97-AF65-F5344CB8AC3E}">
        <p14:creationId xmlns:p14="http://schemas.microsoft.com/office/powerpoint/2010/main" val="56082708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859646" y="74238"/>
            <a:ext cx="8947522" cy="1400530"/>
          </a:xfrm>
        </p:spPr>
        <p:txBody>
          <a:bodyPr anchor="ctr">
            <a:normAutofit/>
          </a:bodyPr>
          <a:lstStyle/>
          <a:p>
            <a:r>
              <a:rPr lang="en-US" dirty="0">
                <a:solidFill>
                  <a:schemeClr val="bg1"/>
                </a:solidFill>
                <a:latin typeface="Times New Roman" panose="02020603050405020304" pitchFamily="18" charset="0"/>
                <a:cs typeface="Times New Roman" panose="02020603050405020304" pitchFamily="18" charset="0"/>
              </a:rPr>
              <a:t>1</a:t>
            </a:r>
            <a:r>
              <a:rPr lang="en-US" dirty="0">
                <a:solidFill>
                  <a:schemeClr val="bg1"/>
                </a:solidFill>
              </a:rPr>
              <a:t>. </a:t>
            </a:r>
            <a:r>
              <a:rPr lang="vi-VN" dirty="0">
                <a:solidFill>
                  <a:schemeClr val="bg1"/>
                </a:solidFill>
              </a:rPr>
              <a:t>MỤC TIÊU </a:t>
            </a:r>
            <a:endParaRPr lang="en-US" dirty="0">
              <a:solidFill>
                <a:schemeClr val="bg1"/>
              </a:solidFill>
            </a:endParaRPr>
          </a:p>
        </p:txBody>
      </p:sp>
      <p:pic>
        <p:nvPicPr>
          <p:cNvPr id="4" name="Picture 3">
            <a:extLst>
              <a:ext uri="{FF2B5EF4-FFF2-40B4-BE49-F238E27FC236}">
                <a16:creationId xmlns:a16="http://schemas.microsoft.com/office/drawing/2014/main" id="{AB19527C-DBFC-04A6-9330-7881F79378E6}"/>
              </a:ext>
            </a:extLst>
          </p:cNvPr>
          <p:cNvPicPr>
            <a:picLocks noChangeAspect="1"/>
          </p:cNvPicPr>
          <p:nvPr/>
        </p:nvPicPr>
        <p:blipFill>
          <a:blip r:embed="rId2"/>
          <a:stretch>
            <a:fillRect/>
          </a:stretch>
        </p:blipFill>
        <p:spPr>
          <a:xfrm>
            <a:off x="0" y="1460230"/>
            <a:ext cx="12192000" cy="5396096"/>
          </a:xfrm>
          <a:prstGeom prst="rect">
            <a:avLst/>
          </a:prstGeom>
        </p:spPr>
      </p:pic>
      <p:sp>
        <p:nvSpPr>
          <p:cNvPr id="17" name="Content Placeholder 2">
            <a:extLst>
              <a:ext uri="{FF2B5EF4-FFF2-40B4-BE49-F238E27FC236}">
                <a16:creationId xmlns:a16="http://schemas.microsoft.com/office/drawing/2014/main" id="{15EE9566-7024-A972-2F09-4D28AC77BD86}"/>
              </a:ext>
            </a:extLst>
          </p:cNvPr>
          <p:cNvSpPr>
            <a:spLocks noGrp="1"/>
          </p:cNvSpPr>
          <p:nvPr>
            <p:ph idx="1"/>
          </p:nvPr>
        </p:nvSpPr>
        <p:spPr>
          <a:xfrm>
            <a:off x="615075" y="1791998"/>
            <a:ext cx="10961849" cy="4147097"/>
          </a:xfrm>
        </p:spPr>
        <p:txBody>
          <a:bodyPr>
            <a:noAutofit/>
          </a:bodyPr>
          <a:lstStyle/>
          <a:p>
            <a:pPr algn="just">
              <a:buFont typeface="Courier New" panose="02070309020205020404" pitchFamily="49" charset="0"/>
              <a:buChar char="o"/>
            </a:pPr>
            <a:r>
              <a:rPr lang="vi-VN" sz="2400" dirty="0"/>
              <a:t>Xây dựng hệ thống đánh giá thực hiện công việc theo KPI (Key Performance Indicator)</a:t>
            </a:r>
            <a:r>
              <a:rPr lang="en-US" sz="2400" dirty="0"/>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t</a:t>
            </a:r>
            <a:r>
              <a:rPr lang="vi-VN" sz="2400" dirty="0"/>
              <a:t>rả lương 2P (Position – Vị </a:t>
            </a:r>
            <a:r>
              <a:rPr lang="en-US" sz="2400" dirty="0">
                <a:latin typeface="Times New Roman" panose="02020603050405020304" pitchFamily="18" charset="0"/>
                <a:cs typeface="Times New Roman" panose="02020603050405020304" pitchFamily="18" charset="0"/>
              </a:rPr>
              <a:t>t</a:t>
            </a:r>
            <a:r>
              <a:rPr lang="vi-VN" sz="2400" dirty="0"/>
              <a:t>rí &amp; Performance – Kết quả thực hiện công việc)</a:t>
            </a:r>
            <a:r>
              <a:rPr lang="en-US" sz="2400" dirty="0"/>
              <a:t>, </a:t>
            </a:r>
            <a:r>
              <a:rPr lang="en-US" sz="2400" dirty="0">
                <a:latin typeface="Times New Roman" panose="02020603050405020304" pitchFamily="18" charset="0"/>
                <a:cs typeface="Times New Roman" panose="02020603050405020304" pitchFamily="18" charset="0"/>
              </a:rPr>
              <a:t>t</a:t>
            </a:r>
            <a:r>
              <a:rPr lang="vi-VN" sz="2400" dirty="0"/>
              <a:t>iến tới trả lương 3P trong tương lai</a:t>
            </a:r>
          </a:p>
          <a:p>
            <a:pPr>
              <a:buFont typeface="Courier New" panose="02070309020205020404" pitchFamily="49" charset="0"/>
              <a:buChar char="o"/>
            </a:pPr>
            <a:r>
              <a:rPr lang="vi-VN" sz="2400" dirty="0"/>
              <a:t>Mục tiêu</a:t>
            </a:r>
            <a:r>
              <a:rPr lang="en-US" sz="2400" dirty="0"/>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lương</a:t>
            </a:r>
            <a:r>
              <a:rPr lang="en-US" sz="2400" dirty="0">
                <a:latin typeface="Times New Roman" panose="02020603050405020304" pitchFamily="18" charset="0"/>
                <a:cs typeface="Times New Roman" panose="02020603050405020304" pitchFamily="18" charset="0"/>
              </a:rPr>
              <a:t> 3P</a:t>
            </a:r>
            <a:r>
              <a:rPr lang="vi-VN" sz="2400" dirty="0"/>
              <a:t>:</a:t>
            </a:r>
          </a:p>
          <a:p>
            <a:pPr lvl="1">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Đảm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bảo</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Công bằng nội bộ</a:t>
            </a:r>
          </a:p>
          <a:p>
            <a:pPr lvl="1">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endParaRPr lang="vi-VN" sz="20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suất</a:t>
            </a:r>
            <a:r>
              <a:rPr lang="en-US" sz="2000" dirty="0">
                <a:latin typeface="Times New Roman" panose="02020603050405020304" pitchFamily="18" charset="0"/>
                <a:cs typeface="Times New Roman" panose="02020603050405020304" pitchFamily="18" charset="0"/>
              </a:rPr>
              <a:t> lao </a:t>
            </a:r>
            <a:r>
              <a:rPr lang="en-US" sz="2000" dirty="0" err="1">
                <a:latin typeface="Times New Roman" panose="02020603050405020304" pitchFamily="18" charset="0"/>
                <a:cs typeface="Times New Roman" panose="02020603050405020304" pitchFamily="18" charset="0"/>
              </a:rPr>
              <a:t>động</a:t>
            </a:r>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vi-VN" sz="2000" dirty="0">
                <a:cs typeface="Times New Roman" panose="02020603050405020304" pitchFamily="18" charset="0"/>
              </a:rPr>
              <a:t>Thu hút nhân tài</a:t>
            </a:r>
          </a:p>
          <a:p>
            <a:pPr marL="0" indent="0">
              <a:buNone/>
            </a:pPr>
            <a:endParaRPr lang="vi-VN" sz="2400" dirty="0"/>
          </a:p>
        </p:txBody>
      </p:sp>
    </p:spTree>
    <p:extLst>
      <p:ext uri="{BB962C8B-B14F-4D97-AF65-F5344CB8AC3E}">
        <p14:creationId xmlns:p14="http://schemas.microsoft.com/office/powerpoint/2010/main" val="35727686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859646" y="74238"/>
            <a:ext cx="8947522" cy="1400530"/>
          </a:xfrm>
        </p:spPr>
        <p:txBody>
          <a:bodyPr anchor="ctr">
            <a:normAutofit/>
          </a:bodyPr>
          <a:lstStyle/>
          <a:p>
            <a:r>
              <a:rPr lang="en-US" dirty="0">
                <a:solidFill>
                  <a:schemeClr val="tx1"/>
                </a:solidFill>
                <a:latin typeface="Times New Roman" panose="02020603050405020304" pitchFamily="18" charset="0"/>
                <a:cs typeface="Times New Roman" panose="02020603050405020304" pitchFamily="18" charset="0"/>
              </a:rPr>
              <a:t>2. </a:t>
            </a:r>
            <a:r>
              <a:rPr lang="en-US" dirty="0" err="1">
                <a:solidFill>
                  <a:schemeClr val="tx1"/>
                </a:solidFill>
                <a:latin typeface="Times New Roman" panose="02020603050405020304" pitchFamily="18" charset="0"/>
                <a:cs typeface="Times New Roman" panose="02020603050405020304" pitchFamily="18" charset="0"/>
              </a:rPr>
              <a:t>TỔNG</a:t>
            </a:r>
            <a:r>
              <a:rPr lang="en-US" dirty="0">
                <a:solidFill>
                  <a:schemeClr val="tx1"/>
                </a:solidFill>
                <a:latin typeface="Times New Roman" panose="02020603050405020304" pitchFamily="18" charset="0"/>
                <a:cs typeface="Times New Roman" panose="02020603050405020304" pitchFamily="18" charset="0"/>
              </a:rPr>
              <a:t> QUAN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KPI</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B19527C-DBFC-04A6-9330-7881F79378E6}"/>
              </a:ext>
            </a:extLst>
          </p:cNvPr>
          <p:cNvPicPr>
            <a:picLocks noChangeAspect="1"/>
          </p:cNvPicPr>
          <p:nvPr/>
        </p:nvPicPr>
        <p:blipFill>
          <a:blip r:embed="rId2"/>
          <a:stretch>
            <a:fillRect/>
          </a:stretch>
        </p:blipFill>
        <p:spPr>
          <a:xfrm>
            <a:off x="0" y="1460230"/>
            <a:ext cx="12192000" cy="5396096"/>
          </a:xfrm>
          <a:prstGeom prst="rect">
            <a:avLst/>
          </a:prstGeom>
        </p:spPr>
      </p:pic>
      <p:sp>
        <p:nvSpPr>
          <p:cNvPr id="17" name="Content Placeholder 2">
            <a:extLst>
              <a:ext uri="{FF2B5EF4-FFF2-40B4-BE49-F238E27FC236}">
                <a16:creationId xmlns:a16="http://schemas.microsoft.com/office/drawing/2014/main" id="{15EE9566-7024-A972-2F09-4D28AC77BD86}"/>
              </a:ext>
            </a:extLst>
          </p:cNvPr>
          <p:cNvSpPr>
            <a:spLocks noGrp="1"/>
          </p:cNvSpPr>
          <p:nvPr>
            <p:ph idx="1"/>
          </p:nvPr>
        </p:nvSpPr>
        <p:spPr>
          <a:xfrm>
            <a:off x="615075" y="1791998"/>
            <a:ext cx="10961849" cy="4147097"/>
          </a:xfrm>
        </p:spPr>
        <p:txBody>
          <a:bodyPr>
            <a:noAutofit/>
          </a:bodyPr>
          <a:lstStyle/>
          <a:p>
            <a:pPr>
              <a:buFont typeface="Wingdings" panose="05000000000000000000" pitchFamily="2" charset="2"/>
              <a:buChar char="§"/>
            </a:pPr>
            <a:r>
              <a:rPr lang="en-US" altLang="en-US" sz="2400" b="1" dirty="0">
                <a:solidFill>
                  <a:schemeClr val="bg1"/>
                </a:solidFill>
                <a:latin typeface="Times New Roman" panose="02020603050405020304" pitchFamily="18" charset="0"/>
                <a:cs typeface="Times New Roman" panose="02020603050405020304" pitchFamily="18" charset="0"/>
              </a:rPr>
              <a:t>KPIs</a:t>
            </a:r>
            <a:r>
              <a:rPr lang="en-US" altLang="en-US"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key</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performance </a:t>
            </a:r>
            <a:r>
              <a:rPr lang="es-MX" sz="2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indicators</a:t>
            </a:r>
            <a:r>
              <a:rPr lang="es-MX"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a:solidFill>
                  <a:schemeClr val="bg1"/>
                </a:solidFill>
                <a:latin typeface="Times New Roman" panose="02020603050405020304" pitchFamily="18" charset="0"/>
                <a:cs typeface="Times New Roman" panose="02020603050405020304" pitchFamily="18" charset="0"/>
              </a:rPr>
              <a:t> – </a:t>
            </a:r>
            <a:r>
              <a:rPr lang="en-US" altLang="en-US" sz="2400" dirty="0" err="1">
                <a:solidFill>
                  <a:schemeClr val="bg1"/>
                </a:solidFill>
                <a:latin typeface="Times New Roman" panose="02020603050405020304" pitchFamily="18" charset="0"/>
                <a:cs typeface="Times New Roman" panose="02020603050405020304" pitchFamily="18" charset="0"/>
              </a:rPr>
              <a:t>bộ</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chỉ</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tiêu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phản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ánh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hiệu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thực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mục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tiêu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lược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tổ</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chức</a:t>
            </a:r>
            <a:r>
              <a:rPr lang="en-US" altLang="en-US" sz="2400" dirty="0">
                <a:solidFill>
                  <a:schemeClr val="bg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altLang="en-US" sz="2400" dirty="0" err="1">
                <a:solidFill>
                  <a:schemeClr val="bg1"/>
                </a:solidFill>
                <a:latin typeface="Times New Roman" panose="02020603050405020304" pitchFamily="18" charset="0"/>
                <a:cs typeface="Times New Roman" panose="02020603050405020304" pitchFamily="18" charset="0"/>
              </a:rPr>
              <a:t>Cần</a:t>
            </a:r>
            <a:r>
              <a:rPr lang="en-US" altLang="en-US" sz="2400" dirty="0">
                <a:solidFill>
                  <a:schemeClr val="bg1"/>
                </a:solidFill>
                <a:latin typeface="Times New Roman" panose="02020603050405020304" pitchFamily="18" charset="0"/>
                <a:cs typeface="Times New Roman" panose="02020603050405020304" pitchFamily="18" charset="0"/>
              </a:rPr>
              <a:t> bao </a:t>
            </a:r>
            <a:r>
              <a:rPr lang="en-US" altLang="en-US" sz="2400" dirty="0" err="1">
                <a:solidFill>
                  <a:schemeClr val="bg1"/>
                </a:solidFill>
                <a:latin typeface="Times New Roman" panose="02020603050405020304" pitchFamily="18" charset="0"/>
                <a:cs typeface="Times New Roman" panose="02020603050405020304" pitchFamily="18" charset="0"/>
              </a:rPr>
              <a:t>gồm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mục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tiêu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chỉ</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tiêu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đo</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lường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đánh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việc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thực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mục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tiêu</a:t>
            </a:r>
            <a:r>
              <a:rPr lang="en-US" altLang="en-US" sz="2400" dirty="0">
                <a:solidFill>
                  <a:schemeClr val="bg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s-MX" sz="2400" dirty="0" err="1">
                <a:solidFill>
                  <a:schemeClr val="bg1"/>
                </a:solidFill>
                <a:latin typeface="Times New Roman" panose="02020603050405020304" pitchFamily="18" charset="0"/>
                <a:cs typeface="Times New Roman" panose="02020603050405020304" pitchFamily="18" charset="0"/>
              </a:rPr>
              <a:t>Hệ</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thống</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KPIs</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của</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tổ</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chức</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bao</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gồm</a:t>
            </a:r>
            <a:r>
              <a:rPr lang="es-MX"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lvl="1" indent="-342900" algn="just">
              <a:lnSpc>
                <a:spcPct val="130000"/>
              </a:lnSpc>
              <a:spcBef>
                <a:spcPts val="600"/>
              </a:spcBef>
              <a:spcAft>
                <a:spcPts val="600"/>
              </a:spcAft>
              <a:buFont typeface="Arial" panose="020B0604020202020204" pitchFamily="34" charset="0"/>
              <a:buChar char="-"/>
            </a:pPr>
            <a:r>
              <a:rPr lang="es-MX" sz="2200" dirty="0">
                <a:solidFill>
                  <a:schemeClr val="bg1"/>
                </a:solidFill>
                <a:latin typeface="Times New Roman" panose="02020603050405020304" pitchFamily="18" charset="0"/>
                <a:cs typeface="Times New Roman" panose="02020603050405020304" pitchFamily="18" charset="0"/>
              </a:rPr>
              <a:t>KPI </a:t>
            </a:r>
            <a:r>
              <a:rPr lang="es-MX" sz="2200" dirty="0" err="1">
                <a:solidFill>
                  <a:schemeClr val="bg1"/>
                </a:solidFill>
                <a:latin typeface="Times New Roman" panose="02020603050405020304" pitchFamily="18" charset="0"/>
                <a:cs typeface="Times New Roman" panose="02020603050405020304" pitchFamily="18" charset="0"/>
              </a:rPr>
              <a:t>phản</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ánh</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hiệu</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quả</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thực</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hiện</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chiến</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lược</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của</a:t>
            </a:r>
            <a:r>
              <a:rPr lang="es-MX" sz="2200" dirty="0">
                <a:solidFill>
                  <a:schemeClr val="bg1"/>
                </a:solidFill>
                <a:latin typeface="Times New Roman" panose="02020603050405020304" pitchFamily="18" charset="0"/>
                <a:cs typeface="Times New Roman" panose="02020603050405020304" pitchFamily="18" charset="0"/>
              </a:rPr>
              <a:t> </a:t>
            </a:r>
            <a:r>
              <a:rPr lang="es-MX" sz="2200" dirty="0" err="1">
                <a:solidFill>
                  <a:schemeClr val="bg1"/>
                </a:solidFill>
                <a:latin typeface="Times New Roman" panose="02020603050405020304" pitchFamily="18" charset="0"/>
                <a:cs typeface="Times New Roman" panose="02020603050405020304" pitchFamily="18" charset="0"/>
              </a:rPr>
              <a:t>Trường</a:t>
            </a:r>
            <a:endParaRPr lang="en-US" sz="2200" dirty="0">
              <a:solidFill>
                <a:schemeClr val="bg1"/>
              </a:solidFill>
              <a:latin typeface="Times New Roman" panose="02020603050405020304" pitchFamily="18" charset="0"/>
              <a:cs typeface="Times New Roman" panose="02020603050405020304" pitchFamily="18" charset="0"/>
            </a:endParaRPr>
          </a:p>
          <a:p>
            <a:pPr lvl="1" indent="-342900" algn="just">
              <a:lnSpc>
                <a:spcPct val="130000"/>
              </a:lnSpc>
              <a:spcBef>
                <a:spcPts val="600"/>
              </a:spcBef>
              <a:spcAft>
                <a:spcPts val="600"/>
              </a:spcAft>
              <a:buFont typeface="Arial" panose="020B0604020202020204" pitchFamily="34" charset="0"/>
              <a:buChar char="-"/>
            </a:pPr>
            <a:r>
              <a:rPr lang="es-MX" sz="2400" dirty="0">
                <a:solidFill>
                  <a:schemeClr val="bg1"/>
                </a:solidFill>
                <a:latin typeface="Times New Roman" panose="02020603050405020304" pitchFamily="18" charset="0"/>
                <a:cs typeface="Times New Roman" panose="02020603050405020304" pitchFamily="18" charset="0"/>
              </a:rPr>
              <a:t>KRI </a:t>
            </a:r>
            <a:r>
              <a:rPr lang="es-MX" sz="2400" dirty="0" err="1">
                <a:solidFill>
                  <a:schemeClr val="bg1"/>
                </a:solidFill>
                <a:latin typeface="Times New Roman" panose="02020603050405020304" pitchFamily="18" charset="0"/>
                <a:cs typeface="Times New Roman" panose="02020603050405020304" pitchFamily="18" charset="0"/>
              </a:rPr>
              <a:t>phản</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ánh</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kết</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quả</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thực</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hiện</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chức</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năng</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nhiệm</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vụ</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của</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Trường</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theo</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quy</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định</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của</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Bộ</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Giáo</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dục</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và</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Đào</a:t>
            </a:r>
            <a:r>
              <a:rPr lang="es-MX" sz="2400" dirty="0">
                <a:solidFill>
                  <a:schemeClr val="bg1"/>
                </a:solidFill>
                <a:latin typeface="Times New Roman" panose="02020603050405020304" pitchFamily="18" charset="0"/>
                <a:cs typeface="Times New Roman" panose="02020603050405020304" pitchFamily="18" charset="0"/>
              </a:rPr>
              <a:t> </a:t>
            </a:r>
            <a:r>
              <a:rPr lang="es-MX" sz="2400" dirty="0" err="1">
                <a:solidFill>
                  <a:schemeClr val="bg1"/>
                </a:solidFill>
                <a:latin typeface="Times New Roman" panose="02020603050405020304" pitchFamily="18" charset="0"/>
                <a:cs typeface="Times New Roman" panose="02020603050405020304" pitchFamily="18" charset="0"/>
              </a:rPr>
              <a:t>tạo</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altLang="en-US" sz="3600" dirty="0">
              <a:solidFill>
                <a:schemeClr val="bg1"/>
              </a:solidFill>
              <a:latin typeface="Times New Roman" panose="02020603050405020304" pitchFamily="18" charset="0"/>
              <a:cs typeface="Times New Roman" panose="02020603050405020304" pitchFamily="18" charset="0"/>
            </a:endParaRPr>
          </a:p>
          <a:p>
            <a:pPr marL="0" indent="0">
              <a:buNone/>
            </a:pPr>
            <a:endParaRPr lang="vi-V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83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859646" y="74238"/>
            <a:ext cx="8947522" cy="763211"/>
          </a:xfrm>
        </p:spPr>
        <p:txBody>
          <a:bodyPr anchor="ctr">
            <a:normAutofit/>
          </a:bodyPr>
          <a:lstStyle/>
          <a:p>
            <a:r>
              <a:rPr lang="en-US" dirty="0">
                <a:solidFill>
                  <a:schemeClr val="tx1"/>
                </a:solidFill>
                <a:latin typeface="Times New Roman" panose="02020603050405020304" pitchFamily="18" charset="0"/>
                <a:cs typeface="Times New Roman" panose="02020603050405020304" pitchFamily="18" charset="0"/>
              </a:rPr>
              <a:t>2. </a:t>
            </a:r>
            <a:r>
              <a:rPr lang="en-US" dirty="0" err="1">
                <a:solidFill>
                  <a:schemeClr val="tx1"/>
                </a:solidFill>
                <a:latin typeface="Times New Roman" panose="02020603050405020304" pitchFamily="18" charset="0"/>
                <a:cs typeface="Times New Roman" panose="02020603050405020304" pitchFamily="18" charset="0"/>
              </a:rPr>
              <a:t>TỔNG</a:t>
            </a:r>
            <a:r>
              <a:rPr lang="en-US" dirty="0">
                <a:solidFill>
                  <a:schemeClr val="tx1"/>
                </a:solidFill>
                <a:latin typeface="Times New Roman" panose="02020603050405020304" pitchFamily="18" charset="0"/>
                <a:cs typeface="Times New Roman" panose="02020603050405020304" pitchFamily="18" charset="0"/>
              </a:rPr>
              <a:t> QUAN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KPI</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B19527C-DBFC-04A6-9330-7881F79378E6}"/>
              </a:ext>
            </a:extLst>
          </p:cNvPr>
          <p:cNvPicPr>
            <a:picLocks noChangeAspect="1"/>
          </p:cNvPicPr>
          <p:nvPr/>
        </p:nvPicPr>
        <p:blipFill>
          <a:blip r:embed="rId2"/>
          <a:stretch>
            <a:fillRect/>
          </a:stretch>
        </p:blipFill>
        <p:spPr>
          <a:xfrm>
            <a:off x="0" y="961961"/>
            <a:ext cx="12192000" cy="5396096"/>
          </a:xfrm>
          <a:prstGeom prst="rect">
            <a:avLst/>
          </a:prstGeom>
        </p:spPr>
      </p:pic>
      <p:sp>
        <p:nvSpPr>
          <p:cNvPr id="7" name="object 7">
            <a:extLst>
              <a:ext uri="{FF2B5EF4-FFF2-40B4-BE49-F238E27FC236}">
                <a16:creationId xmlns:a16="http://schemas.microsoft.com/office/drawing/2014/main" id="{9D8378C7-52BA-DDC4-62EE-84A187F1ECFB}"/>
              </a:ext>
            </a:extLst>
          </p:cNvPr>
          <p:cNvSpPr txBox="1"/>
          <p:nvPr/>
        </p:nvSpPr>
        <p:spPr>
          <a:xfrm>
            <a:off x="3438418" y="1068058"/>
            <a:ext cx="8542919" cy="2087110"/>
          </a:xfrm>
          <a:prstGeom prst="rect">
            <a:avLst/>
          </a:prstGeom>
        </p:spPr>
        <p:txBody>
          <a:bodyPr vert="horz" wrap="square" lIns="0" tIns="85725" rIns="0" bIns="0" rtlCol="0">
            <a:spAutoFit/>
          </a:bodyPr>
          <a:lstStyle/>
          <a:p>
            <a:pPr marL="355600" indent="-342900">
              <a:lnSpc>
                <a:spcPct val="100000"/>
              </a:lnSpc>
              <a:spcBef>
                <a:spcPts val="675"/>
              </a:spcBef>
              <a:buChar char="•"/>
              <a:tabLst>
                <a:tab pos="354965" algn="l"/>
                <a:tab pos="355600" algn="l"/>
              </a:tabLst>
            </a:pPr>
            <a:r>
              <a:rPr sz="2000" b="1" dirty="0">
                <a:solidFill>
                  <a:schemeClr val="bg1"/>
                </a:solidFill>
                <a:latin typeface="Times New Roman" panose="02020603050405020304" pitchFamily="18" charset="0"/>
                <a:cs typeface="Times New Roman" panose="02020603050405020304" pitchFamily="18" charset="0"/>
              </a:rPr>
              <a:t>KRI </a:t>
            </a:r>
            <a:r>
              <a:rPr sz="2000"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những chỉ </a:t>
            </a:r>
            <a:r>
              <a:rPr sz="2000" dirty="0">
                <a:solidFill>
                  <a:schemeClr val="bg1"/>
                </a:solidFill>
                <a:latin typeface="Times New Roman" panose="02020603050405020304" pitchFamily="18" charset="0"/>
                <a:cs typeface="Times New Roman" panose="02020603050405020304" pitchFamily="18" charset="0"/>
              </a:rPr>
              <a:t>số </a:t>
            </a:r>
            <a:r>
              <a:rPr sz="2000" spc="-5" dirty="0">
                <a:solidFill>
                  <a:schemeClr val="bg1"/>
                </a:solidFill>
                <a:latin typeface="Times New Roman" panose="02020603050405020304" pitchFamily="18" charset="0"/>
                <a:cs typeface="Times New Roman" panose="02020603050405020304" pitchFamily="18" charset="0"/>
              </a:rPr>
              <a:t>phản ánh </a:t>
            </a:r>
            <a:r>
              <a:rPr sz="2000" b="1" spc="-5" dirty="0" err="1">
                <a:solidFill>
                  <a:schemeClr val="bg1"/>
                </a:solidFill>
                <a:latin typeface="Times New Roman" panose="02020603050405020304" pitchFamily="18" charset="0"/>
                <a:cs typeface="Times New Roman" panose="02020603050405020304" pitchFamily="18" charset="0"/>
              </a:rPr>
              <a:t>kết</a:t>
            </a:r>
            <a:r>
              <a:rPr sz="2000" b="1" spc="-25" dirty="0">
                <a:solidFill>
                  <a:schemeClr val="bg1"/>
                </a:solidFill>
                <a:latin typeface="Times New Roman" panose="02020603050405020304" pitchFamily="18" charset="0"/>
                <a:cs typeface="Times New Roman" panose="02020603050405020304" pitchFamily="18" charset="0"/>
              </a:rPr>
              <a:t> </a:t>
            </a:r>
            <a:r>
              <a:rPr sz="2000" b="1" spc="-5" dirty="0" err="1">
                <a:solidFill>
                  <a:schemeClr val="bg1"/>
                </a:solidFill>
                <a:latin typeface="Times New Roman" panose="02020603050405020304" pitchFamily="18" charset="0"/>
                <a:cs typeface="Times New Roman" panose="02020603050405020304" pitchFamily="18" charset="0"/>
              </a:rPr>
              <a:t>quả</a:t>
            </a:r>
            <a:r>
              <a:rPr lang="en-US" sz="2000" b="1"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bảo</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đảm</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việc</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theo</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dõi</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quá</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trình</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hoạt</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động</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của</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các</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bộ</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phận</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và</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cá</a:t>
            </a:r>
            <a:r>
              <a:rPr lang="en-GB" sz="2000" spc="-5" dirty="0">
                <a:solidFill>
                  <a:schemeClr val="bg1"/>
                </a:solidFill>
                <a:latin typeface="Times New Roman" panose="02020603050405020304" pitchFamily="18" charset="0"/>
                <a:cs typeface="Times New Roman" panose="02020603050405020304" pitchFamily="18" charset="0"/>
              </a:rPr>
              <a:t> </a:t>
            </a:r>
            <a:r>
              <a:rPr lang="en-GB" sz="2000" spc="-5" dirty="0" err="1">
                <a:solidFill>
                  <a:schemeClr val="bg1"/>
                </a:solidFill>
                <a:latin typeface="Times New Roman" panose="02020603050405020304" pitchFamily="18" charset="0"/>
                <a:cs typeface="Times New Roman" panose="02020603050405020304" pitchFamily="18" charset="0"/>
              </a:rPr>
              <a:t>nhân</a:t>
            </a:r>
            <a:r>
              <a:rPr lang="en-GB" sz="2000" spc="-5" dirty="0">
                <a:solidFill>
                  <a:schemeClr val="bg1"/>
                </a:solidFill>
                <a:latin typeface="Times New Roman" panose="02020603050405020304" pitchFamily="18" charset="0"/>
                <a:cs typeface="Times New Roman" panose="02020603050405020304" pitchFamily="18" charset="0"/>
              </a:rPr>
              <a:t>.</a:t>
            </a:r>
            <a:endParaRPr sz="2000" spc="-5" dirty="0">
              <a:solidFill>
                <a:schemeClr val="bg1"/>
              </a:solidFill>
              <a:latin typeface="Times New Roman" panose="02020603050405020304" pitchFamily="18" charset="0"/>
              <a:cs typeface="Times New Roman" panose="02020603050405020304" pitchFamily="18" charset="0"/>
            </a:endParaRPr>
          </a:p>
          <a:p>
            <a:pPr marL="355600" marR="277495" indent="-343535">
              <a:lnSpc>
                <a:spcPct val="100000"/>
              </a:lnSpc>
              <a:spcBef>
                <a:spcPts val="575"/>
              </a:spcBef>
              <a:buChar char="•"/>
              <a:tabLst>
                <a:tab pos="354965" algn="l"/>
                <a:tab pos="355600" algn="l"/>
              </a:tabLst>
            </a:pPr>
            <a:r>
              <a:rPr sz="2000" b="1" dirty="0">
                <a:solidFill>
                  <a:schemeClr val="bg1"/>
                </a:solidFill>
                <a:latin typeface="Times New Roman" panose="02020603050405020304" pitchFamily="18" charset="0"/>
                <a:cs typeface="Times New Roman" panose="02020603050405020304" pitchFamily="18" charset="0"/>
              </a:rPr>
              <a:t>PI</a:t>
            </a:r>
            <a:r>
              <a:rPr sz="2000" dirty="0">
                <a:solidFill>
                  <a:schemeClr val="bg1"/>
                </a:solidFill>
                <a:latin typeface="Times New Roman" panose="02020603050405020304" pitchFamily="18" charset="0"/>
                <a:cs typeface="Times New Roman" panose="02020603050405020304" pitchFamily="18" charset="0"/>
              </a:rPr>
              <a:t> - </a:t>
            </a:r>
            <a:r>
              <a:rPr sz="2000" spc="-5" dirty="0">
                <a:solidFill>
                  <a:schemeClr val="bg1"/>
                </a:solidFill>
                <a:latin typeface="Times New Roman" panose="02020603050405020304" pitchFamily="18" charset="0"/>
                <a:cs typeface="Times New Roman" panose="02020603050405020304" pitchFamily="18" charset="0"/>
              </a:rPr>
              <a:t>những chỉ </a:t>
            </a:r>
            <a:r>
              <a:rPr sz="2000" dirty="0">
                <a:solidFill>
                  <a:schemeClr val="bg1"/>
                </a:solidFill>
                <a:latin typeface="Times New Roman" panose="02020603050405020304" pitchFamily="18" charset="0"/>
                <a:cs typeface="Times New Roman" panose="02020603050405020304" pitchFamily="18" charset="0"/>
              </a:rPr>
              <a:t>số </a:t>
            </a:r>
            <a:r>
              <a:rPr sz="2000" spc="-5" dirty="0">
                <a:solidFill>
                  <a:schemeClr val="bg1"/>
                </a:solidFill>
                <a:latin typeface="Times New Roman" panose="02020603050405020304" pitchFamily="18" charset="0"/>
                <a:cs typeface="Times New Roman" panose="02020603050405020304" pitchFamily="18" charset="0"/>
              </a:rPr>
              <a:t>phản ánh </a:t>
            </a:r>
            <a:r>
              <a:rPr sz="2000" b="1" spc="-5" dirty="0">
                <a:solidFill>
                  <a:schemeClr val="bg1"/>
                </a:solidFill>
                <a:latin typeface="Times New Roman" panose="02020603050405020304" pitchFamily="18" charset="0"/>
                <a:cs typeface="Times New Roman" panose="02020603050405020304" pitchFamily="18" charset="0"/>
              </a:rPr>
              <a:t>hiệu </a:t>
            </a:r>
            <a:r>
              <a:rPr sz="2000" b="1" spc="-5" dirty="0" err="1">
                <a:solidFill>
                  <a:schemeClr val="bg1"/>
                </a:solidFill>
                <a:latin typeface="Times New Roman" panose="02020603050405020304" pitchFamily="18" charset="0"/>
                <a:cs typeface="Times New Roman" panose="02020603050405020304" pitchFamily="18" charset="0"/>
              </a:rPr>
              <a:t>quả</a:t>
            </a:r>
            <a:r>
              <a:rPr sz="2000" b="1" spc="-5" dirty="0">
                <a:solidFill>
                  <a:schemeClr val="bg1"/>
                </a:solidFill>
                <a:latin typeface="Times New Roman" panose="02020603050405020304" pitchFamily="18" charset="0"/>
                <a:cs typeface="Times New Roman" panose="02020603050405020304" pitchFamily="18" charset="0"/>
              </a:rPr>
              <a:t> </a:t>
            </a:r>
            <a:r>
              <a:rPr sz="2000" b="1" spc="-5" dirty="0" err="1">
                <a:solidFill>
                  <a:schemeClr val="bg1"/>
                </a:solidFill>
                <a:latin typeface="Times New Roman" panose="02020603050405020304" pitchFamily="18" charset="0"/>
                <a:cs typeface="Times New Roman" panose="02020603050405020304" pitchFamily="18" charset="0"/>
              </a:rPr>
              <a:t>nhưng</a:t>
            </a:r>
            <a:r>
              <a:rPr sz="2000" b="1" spc="-5" dirty="0">
                <a:solidFill>
                  <a:schemeClr val="bg1"/>
                </a:solidFill>
                <a:latin typeface="Times New Roman" panose="02020603050405020304" pitchFamily="18" charset="0"/>
                <a:cs typeface="Times New Roman" panose="02020603050405020304" pitchFamily="18" charset="0"/>
              </a:rPr>
              <a:t> không </a:t>
            </a:r>
            <a:r>
              <a:rPr sz="2000" b="1" spc="-5" dirty="0" err="1">
                <a:solidFill>
                  <a:schemeClr val="bg1"/>
                </a:solidFill>
                <a:latin typeface="Times New Roman" panose="02020603050405020304" pitchFamily="18" charset="0"/>
                <a:cs typeface="Times New Roman" panose="02020603050405020304" pitchFamily="18" charset="0"/>
              </a:rPr>
              <a:t>trọng</a:t>
            </a:r>
            <a:r>
              <a:rPr sz="2000" b="1" spc="30" dirty="0">
                <a:solidFill>
                  <a:schemeClr val="bg1"/>
                </a:solidFill>
                <a:latin typeface="Times New Roman" panose="02020603050405020304" pitchFamily="18" charset="0"/>
                <a:cs typeface="Times New Roman" panose="02020603050405020304" pitchFamily="18" charset="0"/>
              </a:rPr>
              <a:t> </a:t>
            </a:r>
            <a:r>
              <a:rPr sz="2000" b="1" spc="-5" dirty="0" err="1">
                <a:solidFill>
                  <a:schemeClr val="bg1"/>
                </a:solidFill>
                <a:latin typeface="Times New Roman" panose="02020603050405020304" pitchFamily="18" charset="0"/>
                <a:cs typeface="Times New Roman" panose="02020603050405020304" pitchFamily="18" charset="0"/>
              </a:rPr>
              <a:t>yếu</a:t>
            </a:r>
            <a:r>
              <a:rPr lang="en-US" sz="2000" b="1"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không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ảnh</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hưởng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đến</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việc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đạt</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các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mục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tiêu</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chiến</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lược</a:t>
            </a:r>
            <a:endParaRPr sz="2000" dirty="0">
              <a:solidFill>
                <a:schemeClr val="bg1"/>
              </a:solidFill>
              <a:latin typeface="Times New Roman" panose="02020603050405020304" pitchFamily="18" charset="0"/>
              <a:cs typeface="Times New Roman" panose="02020603050405020304" pitchFamily="18" charset="0"/>
            </a:endParaRPr>
          </a:p>
          <a:p>
            <a:pPr marL="355600" marR="5080" indent="-342900">
              <a:lnSpc>
                <a:spcPct val="100000"/>
              </a:lnSpc>
              <a:spcBef>
                <a:spcPts val="575"/>
              </a:spcBef>
              <a:buChar char="•"/>
              <a:tabLst>
                <a:tab pos="355600" algn="l"/>
                <a:tab pos="356235" algn="l"/>
              </a:tabLst>
            </a:pPr>
            <a:r>
              <a:rPr sz="2000" b="1" dirty="0">
                <a:solidFill>
                  <a:schemeClr val="bg1"/>
                </a:solidFill>
                <a:latin typeface="Times New Roman" panose="02020603050405020304" pitchFamily="18" charset="0"/>
                <a:cs typeface="Times New Roman" panose="02020603050405020304" pitchFamily="18" charset="0"/>
              </a:rPr>
              <a:t>KPI</a:t>
            </a:r>
            <a:r>
              <a:rPr sz="2000"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 những chỉ </a:t>
            </a:r>
            <a:r>
              <a:rPr sz="2000" dirty="0">
                <a:solidFill>
                  <a:schemeClr val="bg1"/>
                </a:solidFill>
                <a:latin typeface="Times New Roman" panose="02020603050405020304" pitchFamily="18" charset="0"/>
                <a:cs typeface="Times New Roman" panose="02020603050405020304" pitchFamily="18" charset="0"/>
              </a:rPr>
              <a:t>số </a:t>
            </a:r>
            <a:r>
              <a:rPr sz="2000" spc="-5" dirty="0">
                <a:solidFill>
                  <a:schemeClr val="bg1"/>
                </a:solidFill>
                <a:latin typeface="Times New Roman" panose="02020603050405020304" pitchFamily="18" charset="0"/>
                <a:cs typeface="Times New Roman" panose="02020603050405020304" pitchFamily="18" charset="0"/>
              </a:rPr>
              <a:t>phản ánh </a:t>
            </a:r>
            <a:r>
              <a:rPr sz="2000" b="1" spc="-5" dirty="0">
                <a:solidFill>
                  <a:schemeClr val="bg1"/>
                </a:solidFill>
                <a:latin typeface="Times New Roman" panose="02020603050405020304" pitchFamily="18" charset="0"/>
                <a:cs typeface="Times New Roman" panose="02020603050405020304" pitchFamily="18" charset="0"/>
              </a:rPr>
              <a:t>hiệu quả  trọng yếu </a:t>
            </a:r>
            <a:r>
              <a:rPr sz="2000" spc="-5" dirty="0" err="1">
                <a:solidFill>
                  <a:schemeClr val="bg1"/>
                </a:solidFill>
                <a:latin typeface="Times New Roman" panose="02020603050405020304" pitchFamily="18" charset="0"/>
                <a:cs typeface="Times New Roman" panose="02020603050405020304" pitchFamily="18" charset="0"/>
              </a:rPr>
              <a:t>của</a:t>
            </a:r>
            <a:r>
              <a:rPr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tổ</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chức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ảnh</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hưởng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đến</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việc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đạt</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các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mục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tiêu</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chiến</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lược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của</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tổ</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chức</a:t>
            </a:r>
            <a:endParaRPr sz="2000" dirty="0">
              <a:solidFill>
                <a:schemeClr val="bg1"/>
              </a:solidFill>
              <a:latin typeface="Times New Roman" panose="02020603050405020304" pitchFamily="18" charset="0"/>
              <a:cs typeface="Times New Roman" panose="02020603050405020304" pitchFamily="18" charset="0"/>
            </a:endParaRPr>
          </a:p>
        </p:txBody>
      </p:sp>
      <p:sp>
        <p:nvSpPr>
          <p:cNvPr id="8" name="object 8">
            <a:extLst>
              <a:ext uri="{FF2B5EF4-FFF2-40B4-BE49-F238E27FC236}">
                <a16:creationId xmlns:a16="http://schemas.microsoft.com/office/drawing/2014/main" id="{39F18F8E-6A8C-9365-7950-C234155E38D7}"/>
              </a:ext>
            </a:extLst>
          </p:cNvPr>
          <p:cNvSpPr txBox="1"/>
          <p:nvPr/>
        </p:nvSpPr>
        <p:spPr>
          <a:xfrm>
            <a:off x="560311" y="4090341"/>
            <a:ext cx="2812415" cy="391160"/>
          </a:xfrm>
          <a:prstGeom prst="rect">
            <a:avLst/>
          </a:prstGeom>
        </p:spPr>
        <p:txBody>
          <a:bodyPr vert="horz" wrap="square" lIns="0" tIns="12700" rIns="0" bIns="0" rtlCol="0">
            <a:spAutoFit/>
          </a:bodyPr>
          <a:lstStyle/>
          <a:p>
            <a:pPr marL="12700">
              <a:lnSpc>
                <a:spcPct val="100000"/>
              </a:lnSpc>
              <a:spcBef>
                <a:spcPts val="100"/>
              </a:spcBef>
            </a:pPr>
            <a:r>
              <a:rPr sz="2400" b="1" i="1" spc="-5" dirty="0">
                <a:solidFill>
                  <a:schemeClr val="bg1"/>
                </a:solidFill>
                <a:latin typeface="Times New Roman" panose="02020603050405020304" pitchFamily="18" charset="0"/>
                <a:cs typeface="Times New Roman" panose="02020603050405020304" pitchFamily="18" charset="0"/>
              </a:rPr>
              <a:t>Lưu </a:t>
            </a:r>
            <a:r>
              <a:rPr sz="2400" b="1" i="1" dirty="0">
                <a:solidFill>
                  <a:schemeClr val="bg1"/>
                </a:solidFill>
                <a:latin typeface="Times New Roman" panose="02020603050405020304" pitchFamily="18" charset="0"/>
                <a:cs typeface="Times New Roman" panose="02020603050405020304" pitchFamily="18" charset="0"/>
              </a:rPr>
              <a:t>ý về </a:t>
            </a:r>
            <a:r>
              <a:rPr sz="2400" b="1" i="1" spc="-5" dirty="0">
                <a:solidFill>
                  <a:schemeClr val="bg1"/>
                </a:solidFill>
                <a:latin typeface="Times New Roman" panose="02020603050405020304" pitchFamily="18" charset="0"/>
                <a:cs typeface="Times New Roman" panose="02020603050405020304" pitchFamily="18" charset="0"/>
              </a:rPr>
              <a:t>loại chỉ</a:t>
            </a:r>
            <a:r>
              <a:rPr sz="2400" b="1" i="1" spc="-45" dirty="0">
                <a:solidFill>
                  <a:schemeClr val="bg1"/>
                </a:solidFill>
                <a:latin typeface="Times New Roman" panose="02020603050405020304" pitchFamily="18" charset="0"/>
                <a:cs typeface="Times New Roman" panose="02020603050405020304" pitchFamily="18" charset="0"/>
              </a:rPr>
              <a:t> </a:t>
            </a:r>
            <a:r>
              <a:rPr sz="2400" b="1" i="1" spc="-5" dirty="0">
                <a:solidFill>
                  <a:schemeClr val="bg1"/>
                </a:solidFill>
                <a:latin typeface="Times New Roman" panose="02020603050405020304" pitchFamily="18" charset="0"/>
                <a:cs typeface="Times New Roman" panose="02020603050405020304" pitchFamily="18" charset="0"/>
              </a:rPr>
              <a:t>tiêu</a:t>
            </a:r>
            <a:endParaRPr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9" name="object 9">
            <a:extLst>
              <a:ext uri="{FF2B5EF4-FFF2-40B4-BE49-F238E27FC236}">
                <a16:creationId xmlns:a16="http://schemas.microsoft.com/office/drawing/2014/main" id="{DCB879DC-4CC7-8AA6-0DCA-994F3DF6B4AA}"/>
              </a:ext>
            </a:extLst>
          </p:cNvPr>
          <p:cNvGraphicFramePr>
            <a:graphicFrameLocks noGrp="1"/>
          </p:cNvGraphicFramePr>
          <p:nvPr>
            <p:extLst>
              <p:ext uri="{D42A27DB-BD31-4B8C-83A1-F6EECF244321}">
                <p14:modId xmlns:p14="http://schemas.microsoft.com/office/powerpoint/2010/main" val="2016721939"/>
              </p:ext>
            </p:extLst>
          </p:nvPr>
        </p:nvGraphicFramePr>
        <p:xfrm>
          <a:off x="3785550" y="3424496"/>
          <a:ext cx="7993625" cy="2664232"/>
        </p:xfrm>
        <a:graphic>
          <a:graphicData uri="http://schemas.openxmlformats.org/drawingml/2006/table">
            <a:tbl>
              <a:tblPr firstRow="1" bandRow="1">
                <a:tableStyleId>{2D5ABB26-0587-4C30-8999-92F81FD0307C}</a:tableStyleId>
              </a:tblPr>
              <a:tblGrid>
                <a:gridCol w="5652363">
                  <a:extLst>
                    <a:ext uri="{9D8B030D-6E8A-4147-A177-3AD203B41FA5}">
                      <a16:colId xmlns:a16="http://schemas.microsoft.com/office/drawing/2014/main" val="20000"/>
                    </a:ext>
                  </a:extLst>
                </a:gridCol>
                <a:gridCol w="1130473">
                  <a:extLst>
                    <a:ext uri="{9D8B030D-6E8A-4147-A177-3AD203B41FA5}">
                      <a16:colId xmlns:a16="http://schemas.microsoft.com/office/drawing/2014/main" val="20001"/>
                    </a:ext>
                  </a:extLst>
                </a:gridCol>
                <a:gridCol w="1210789">
                  <a:extLst>
                    <a:ext uri="{9D8B030D-6E8A-4147-A177-3AD203B41FA5}">
                      <a16:colId xmlns:a16="http://schemas.microsoft.com/office/drawing/2014/main" val="20002"/>
                    </a:ext>
                  </a:extLst>
                </a:gridCol>
              </a:tblGrid>
              <a:tr h="347752">
                <a:tc>
                  <a:txBody>
                    <a:bodyPr/>
                    <a:lstStyle/>
                    <a:p>
                      <a:pPr>
                        <a:lnSpc>
                          <a:spcPct val="100000"/>
                        </a:lnSpc>
                        <a:spcBef>
                          <a:spcPts val="0"/>
                        </a:spcBef>
                      </a:pPr>
                      <a:endParaRPr sz="2200" dirty="0">
                        <a:solidFill>
                          <a:schemeClr val="bg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90805">
                        <a:lnSpc>
                          <a:spcPct val="100000"/>
                        </a:lnSpc>
                        <a:spcBef>
                          <a:spcPts val="0"/>
                        </a:spcBef>
                      </a:pPr>
                      <a:r>
                        <a:rPr sz="1800" b="1" spc="-195" dirty="0">
                          <a:solidFill>
                            <a:schemeClr val="tx1"/>
                          </a:solidFill>
                          <a:latin typeface="Arial"/>
                          <a:cs typeface="Arial"/>
                        </a:rPr>
                        <a:t>KPI</a:t>
                      </a:r>
                      <a:endParaRPr sz="1800" dirty="0">
                        <a:solidFill>
                          <a:schemeClr val="tx1"/>
                        </a:solidFill>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91440">
                        <a:lnSpc>
                          <a:spcPct val="100000"/>
                        </a:lnSpc>
                        <a:spcBef>
                          <a:spcPts val="0"/>
                        </a:spcBef>
                      </a:pPr>
                      <a:r>
                        <a:rPr sz="1800" b="1" spc="-210" dirty="0">
                          <a:solidFill>
                            <a:schemeClr val="tx1"/>
                          </a:solidFill>
                          <a:latin typeface="Arial"/>
                          <a:cs typeface="Arial"/>
                        </a:rPr>
                        <a:t>KRI</a:t>
                      </a:r>
                      <a:endParaRPr sz="1800" dirty="0">
                        <a:solidFill>
                          <a:schemeClr val="tx1"/>
                        </a:solidFill>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550608">
                <a:tc>
                  <a:txBody>
                    <a:bodyPr/>
                    <a:lstStyle/>
                    <a:p>
                      <a:pPr marL="91440">
                        <a:lnSpc>
                          <a:spcPct val="100000"/>
                        </a:lnSpc>
                        <a:spcBef>
                          <a:spcPts val="0"/>
                        </a:spcBef>
                      </a:pPr>
                      <a:r>
                        <a:rPr sz="2000" spc="-180" dirty="0" err="1">
                          <a:solidFill>
                            <a:schemeClr val="bg1"/>
                          </a:solidFill>
                          <a:latin typeface="Times New Roman" panose="02020603050405020304" pitchFamily="18" charset="0"/>
                          <a:cs typeface="Times New Roman" panose="02020603050405020304" pitchFamily="18" charset="0"/>
                        </a:rPr>
                        <a:t>Cấp</a:t>
                      </a:r>
                      <a:r>
                        <a:rPr sz="2000" spc="-180" dirty="0">
                          <a:solidFill>
                            <a:schemeClr val="bg1"/>
                          </a:solidFill>
                          <a:latin typeface="Times New Roman" panose="02020603050405020304" pitchFamily="18" charset="0"/>
                          <a:cs typeface="Times New Roman" panose="02020603050405020304" pitchFamily="18" charset="0"/>
                        </a:rPr>
                        <a:t> </a:t>
                      </a:r>
                      <a:r>
                        <a:rPr lang="en-US" sz="2000" spc="-110" dirty="0" err="1">
                          <a:solidFill>
                            <a:schemeClr val="bg1"/>
                          </a:solidFill>
                          <a:latin typeface="Times New Roman" panose="02020603050405020304" pitchFamily="18" charset="0"/>
                          <a:cs typeface="Times New Roman" panose="02020603050405020304" pitchFamily="18" charset="0"/>
                        </a:rPr>
                        <a:t>Trường</a:t>
                      </a:r>
                      <a:endParaRPr sz="2000" dirty="0">
                        <a:solidFill>
                          <a:schemeClr val="bg1"/>
                        </a:solidFill>
                        <a:latin typeface="Times New Roman" panose="02020603050405020304" pitchFamily="18" charset="0"/>
                        <a:cs typeface="Times New Roman" panose="02020603050405020304" pitchFamily="18" charset="0"/>
                      </a:endParaRPr>
                    </a:p>
                  </a:txBody>
                  <a:tcPr marL="0" marR="0" marT="168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90805">
                        <a:lnSpc>
                          <a:spcPct val="100000"/>
                        </a:lnSpc>
                        <a:spcBef>
                          <a:spcPts val="0"/>
                        </a:spcBef>
                      </a:pPr>
                      <a:r>
                        <a:rPr sz="3600" dirty="0">
                          <a:solidFill>
                            <a:srgbClr val="FF0000"/>
                          </a:solidFill>
                          <a:latin typeface="Wingdings"/>
                          <a:cs typeface="Wingdings"/>
                        </a:rPr>
                        <a:t></a:t>
                      </a:r>
                      <a:endParaRPr sz="3600">
                        <a:latin typeface="Wingdings"/>
                        <a:cs typeface="Wingdings"/>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spcBef>
                          <a:spcPts val="0"/>
                        </a:spcBef>
                      </a:pPr>
                      <a:endParaRPr sz="22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550608">
                <a:tc>
                  <a:txBody>
                    <a:bodyPr/>
                    <a:lstStyle/>
                    <a:p>
                      <a:pPr marL="91440">
                        <a:lnSpc>
                          <a:spcPct val="100000"/>
                        </a:lnSpc>
                        <a:spcBef>
                          <a:spcPts val="0"/>
                        </a:spcBef>
                      </a:pPr>
                      <a:r>
                        <a:rPr sz="2000" spc="-180" dirty="0">
                          <a:solidFill>
                            <a:schemeClr val="bg1"/>
                          </a:solidFill>
                          <a:latin typeface="Times New Roman" panose="02020603050405020304" pitchFamily="18" charset="0"/>
                          <a:cs typeface="Times New Roman" panose="02020603050405020304" pitchFamily="18" charset="0"/>
                        </a:rPr>
                        <a:t>Cấp </a:t>
                      </a:r>
                      <a:r>
                        <a:rPr sz="2000" spc="-55" dirty="0">
                          <a:solidFill>
                            <a:schemeClr val="bg1"/>
                          </a:solidFill>
                          <a:latin typeface="Times New Roman" panose="02020603050405020304" pitchFamily="18" charset="0"/>
                          <a:cs typeface="Times New Roman" panose="02020603050405020304" pitchFamily="18" charset="0"/>
                        </a:rPr>
                        <a:t>bộ </a:t>
                      </a:r>
                      <a:r>
                        <a:rPr sz="2000" spc="-80" dirty="0">
                          <a:solidFill>
                            <a:schemeClr val="bg1"/>
                          </a:solidFill>
                          <a:latin typeface="Times New Roman" panose="02020603050405020304" pitchFamily="18" charset="0"/>
                          <a:cs typeface="Times New Roman" panose="02020603050405020304" pitchFamily="18" charset="0"/>
                        </a:rPr>
                        <a:t>phận </a:t>
                      </a:r>
                      <a:r>
                        <a:rPr sz="2000" spc="-55" dirty="0">
                          <a:solidFill>
                            <a:schemeClr val="bg1"/>
                          </a:solidFill>
                          <a:latin typeface="Times New Roman" panose="02020603050405020304" pitchFamily="18" charset="0"/>
                          <a:cs typeface="Times New Roman" panose="02020603050405020304" pitchFamily="18" charset="0"/>
                        </a:rPr>
                        <a:t>(phòng,</a:t>
                      </a:r>
                      <a:r>
                        <a:rPr sz="2000" spc="75" dirty="0">
                          <a:solidFill>
                            <a:schemeClr val="bg1"/>
                          </a:solidFill>
                          <a:latin typeface="Times New Roman" panose="02020603050405020304" pitchFamily="18" charset="0"/>
                          <a:cs typeface="Times New Roman" panose="02020603050405020304" pitchFamily="18" charset="0"/>
                        </a:rPr>
                        <a:t> </a:t>
                      </a:r>
                      <a:r>
                        <a:rPr sz="2000" dirty="0">
                          <a:solidFill>
                            <a:schemeClr val="bg1"/>
                          </a:solidFill>
                          <a:latin typeface="Times New Roman" panose="02020603050405020304" pitchFamily="18" charset="0"/>
                          <a:cs typeface="Times New Roman" panose="02020603050405020304" pitchFamily="18" charset="0"/>
                        </a:rPr>
                        <a:t>ban)</a:t>
                      </a: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0805">
                        <a:lnSpc>
                          <a:spcPct val="100000"/>
                        </a:lnSpc>
                        <a:spcBef>
                          <a:spcPts val="0"/>
                        </a:spcBef>
                      </a:pPr>
                      <a:r>
                        <a:rPr sz="3600" dirty="0">
                          <a:solidFill>
                            <a:srgbClr val="FF0000"/>
                          </a:solidFill>
                          <a:latin typeface="Wingdings"/>
                          <a:cs typeface="Wingdings"/>
                        </a:rPr>
                        <a:t></a:t>
                      </a:r>
                      <a:endParaRPr sz="3600" dirty="0">
                        <a:latin typeface="Wingdings"/>
                        <a:cs typeface="Wingdings"/>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1440">
                        <a:lnSpc>
                          <a:spcPct val="100000"/>
                        </a:lnSpc>
                        <a:spcBef>
                          <a:spcPts val="0"/>
                        </a:spcBef>
                      </a:pPr>
                      <a:r>
                        <a:rPr sz="3600" dirty="0">
                          <a:solidFill>
                            <a:srgbClr val="FF0000"/>
                          </a:solidFill>
                          <a:latin typeface="Wingdings"/>
                          <a:cs typeface="Wingdings"/>
                        </a:rPr>
                        <a:t></a:t>
                      </a:r>
                      <a:endParaRPr sz="3600">
                        <a:latin typeface="Wingdings"/>
                        <a:cs typeface="Wingdings"/>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449446">
                <a:tc>
                  <a:txBody>
                    <a:bodyPr/>
                    <a:lstStyle/>
                    <a:p>
                      <a:pPr marL="91440" marR="247650" indent="-635">
                        <a:lnSpc>
                          <a:spcPct val="100000"/>
                        </a:lnSpc>
                        <a:spcBef>
                          <a:spcPts val="0"/>
                        </a:spcBef>
                      </a:pPr>
                      <a:r>
                        <a:rPr sz="2000" spc="-90" dirty="0">
                          <a:solidFill>
                            <a:schemeClr val="bg1"/>
                          </a:solidFill>
                          <a:latin typeface="Times New Roman" panose="02020603050405020304" pitchFamily="18" charset="0"/>
                          <a:cs typeface="Times New Roman" panose="02020603050405020304" pitchFamily="18" charset="0"/>
                        </a:rPr>
                        <a:t>Vị </a:t>
                      </a:r>
                      <a:r>
                        <a:rPr sz="2000" spc="-5" dirty="0">
                          <a:solidFill>
                            <a:schemeClr val="bg1"/>
                          </a:solidFill>
                          <a:latin typeface="Times New Roman" panose="02020603050405020304" pitchFamily="18" charset="0"/>
                          <a:cs typeface="Times New Roman" panose="02020603050405020304" pitchFamily="18" charset="0"/>
                        </a:rPr>
                        <a:t>trí </a:t>
                      </a:r>
                      <a:r>
                        <a:rPr sz="2000" spc="-85" dirty="0">
                          <a:solidFill>
                            <a:schemeClr val="bg1"/>
                          </a:solidFill>
                          <a:latin typeface="Times New Roman" panose="02020603050405020304" pitchFamily="18" charset="0"/>
                          <a:cs typeface="Times New Roman" panose="02020603050405020304" pitchFamily="18" charset="0"/>
                        </a:rPr>
                        <a:t>chủ </a:t>
                      </a:r>
                      <a:r>
                        <a:rPr sz="2000" spc="-40" dirty="0">
                          <a:solidFill>
                            <a:schemeClr val="bg1"/>
                          </a:solidFill>
                          <a:latin typeface="Times New Roman" panose="02020603050405020304" pitchFamily="18" charset="0"/>
                          <a:cs typeface="Times New Roman" panose="02020603050405020304" pitchFamily="18" charset="0"/>
                        </a:rPr>
                        <a:t>chốt </a:t>
                      </a:r>
                      <a:r>
                        <a:rPr sz="2000" spc="-65" dirty="0">
                          <a:solidFill>
                            <a:schemeClr val="bg1"/>
                          </a:solidFill>
                          <a:latin typeface="Times New Roman" panose="02020603050405020304" pitchFamily="18" charset="0"/>
                          <a:cs typeface="Times New Roman" panose="02020603050405020304" pitchFamily="18" charset="0"/>
                        </a:rPr>
                        <a:t>(quản </a:t>
                      </a:r>
                      <a:r>
                        <a:rPr sz="2000" dirty="0">
                          <a:solidFill>
                            <a:schemeClr val="bg1"/>
                          </a:solidFill>
                          <a:latin typeface="Times New Roman" panose="02020603050405020304" pitchFamily="18" charset="0"/>
                          <a:cs typeface="Times New Roman" panose="02020603050405020304" pitchFamily="18" charset="0"/>
                        </a:rPr>
                        <a:t>lý </a:t>
                      </a:r>
                      <a:r>
                        <a:rPr sz="2000" spc="-15" dirty="0">
                          <a:solidFill>
                            <a:schemeClr val="bg1"/>
                          </a:solidFill>
                          <a:latin typeface="Times New Roman" panose="02020603050405020304" pitchFamily="18" charset="0"/>
                          <a:cs typeface="Times New Roman" panose="02020603050405020304" pitchFamily="18" charset="0"/>
                        </a:rPr>
                        <a:t>và </a:t>
                      </a:r>
                      <a:r>
                        <a:rPr sz="2000" spc="-5" dirty="0">
                          <a:solidFill>
                            <a:schemeClr val="bg1"/>
                          </a:solidFill>
                          <a:latin typeface="Times New Roman" panose="02020603050405020304" pitchFamily="18" charset="0"/>
                          <a:cs typeface="Times New Roman" panose="02020603050405020304" pitchFamily="18" charset="0"/>
                        </a:rPr>
                        <a:t>lõi </a:t>
                      </a:r>
                      <a:r>
                        <a:rPr sz="2000" spc="-90" dirty="0">
                          <a:solidFill>
                            <a:schemeClr val="bg1"/>
                          </a:solidFill>
                          <a:latin typeface="Times New Roman" panose="02020603050405020304" pitchFamily="18" charset="0"/>
                          <a:cs typeface="Times New Roman" panose="02020603050405020304" pitchFamily="18" charset="0"/>
                        </a:rPr>
                        <a:t>chuyên </a:t>
                      </a:r>
                      <a:r>
                        <a:rPr sz="2000" spc="-5" dirty="0">
                          <a:solidFill>
                            <a:schemeClr val="bg1"/>
                          </a:solidFill>
                          <a:latin typeface="Times New Roman" panose="02020603050405020304" pitchFamily="18" charset="0"/>
                          <a:cs typeface="Times New Roman" panose="02020603050405020304" pitchFamily="18" charset="0"/>
                        </a:rPr>
                        <a:t>môn </a:t>
                      </a:r>
                      <a:r>
                        <a:rPr sz="2000" spc="-75" dirty="0">
                          <a:solidFill>
                            <a:schemeClr val="bg1"/>
                          </a:solidFill>
                          <a:latin typeface="Times New Roman" panose="02020603050405020304" pitchFamily="18" charset="0"/>
                          <a:cs typeface="Times New Roman" panose="02020603050405020304" pitchFamily="18" charset="0"/>
                        </a:rPr>
                        <a:t>nghiệp  </a:t>
                      </a:r>
                      <a:r>
                        <a:rPr sz="2000" spc="-50" dirty="0">
                          <a:solidFill>
                            <a:schemeClr val="bg1"/>
                          </a:solidFill>
                          <a:latin typeface="Times New Roman" panose="02020603050405020304" pitchFamily="18" charset="0"/>
                          <a:cs typeface="Times New Roman" panose="02020603050405020304" pitchFamily="18" charset="0"/>
                        </a:rPr>
                        <a:t>vụ)</a:t>
                      </a:r>
                      <a:endParaRPr sz="2000" dirty="0">
                        <a:solidFill>
                          <a:schemeClr val="bg1"/>
                        </a:solidFill>
                        <a:latin typeface="Times New Roman" panose="02020603050405020304" pitchFamily="18" charset="0"/>
                        <a:cs typeface="Times New Roman" panose="02020603050405020304" pitchFamily="18" charset="0"/>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0805">
                        <a:lnSpc>
                          <a:spcPct val="100000"/>
                        </a:lnSpc>
                        <a:spcBef>
                          <a:spcPts val="0"/>
                        </a:spcBef>
                      </a:pPr>
                      <a:r>
                        <a:rPr sz="3600" dirty="0">
                          <a:solidFill>
                            <a:srgbClr val="FF0000"/>
                          </a:solidFill>
                          <a:latin typeface="Wingdings"/>
                          <a:cs typeface="Wingdings"/>
                        </a:rPr>
                        <a:t></a:t>
                      </a:r>
                      <a:endParaRPr sz="3600" dirty="0">
                        <a:latin typeface="Wingdings"/>
                        <a:cs typeface="Wingdings"/>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1440">
                        <a:lnSpc>
                          <a:spcPct val="100000"/>
                        </a:lnSpc>
                        <a:spcBef>
                          <a:spcPts val="0"/>
                        </a:spcBef>
                      </a:pPr>
                      <a:r>
                        <a:rPr sz="3600" dirty="0">
                          <a:solidFill>
                            <a:srgbClr val="FF0000"/>
                          </a:solidFill>
                          <a:latin typeface="Wingdings"/>
                          <a:cs typeface="Wingdings"/>
                        </a:rPr>
                        <a:t></a:t>
                      </a:r>
                      <a:endParaRPr sz="3600">
                        <a:latin typeface="Wingdings"/>
                        <a:cs typeface="Wingdings"/>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550608">
                <a:tc>
                  <a:txBody>
                    <a:bodyPr/>
                    <a:lstStyle/>
                    <a:p>
                      <a:pPr marL="91440">
                        <a:lnSpc>
                          <a:spcPct val="100000"/>
                        </a:lnSpc>
                        <a:spcBef>
                          <a:spcPts val="0"/>
                        </a:spcBef>
                      </a:pPr>
                      <a:r>
                        <a:rPr sz="2000" spc="-90" dirty="0">
                          <a:solidFill>
                            <a:schemeClr val="bg1"/>
                          </a:solidFill>
                          <a:latin typeface="Times New Roman" panose="02020603050405020304" pitchFamily="18" charset="0"/>
                          <a:cs typeface="Times New Roman" panose="02020603050405020304" pitchFamily="18" charset="0"/>
                        </a:rPr>
                        <a:t>Vị </a:t>
                      </a:r>
                      <a:r>
                        <a:rPr sz="2000" spc="-5" dirty="0">
                          <a:solidFill>
                            <a:schemeClr val="bg1"/>
                          </a:solidFill>
                          <a:latin typeface="Times New Roman" panose="02020603050405020304" pitchFamily="18" charset="0"/>
                          <a:cs typeface="Times New Roman" panose="02020603050405020304" pitchFamily="18" charset="0"/>
                        </a:rPr>
                        <a:t>trí </a:t>
                      </a:r>
                      <a:r>
                        <a:rPr sz="2000" spc="-105" dirty="0">
                          <a:solidFill>
                            <a:schemeClr val="bg1"/>
                          </a:solidFill>
                          <a:latin typeface="Times New Roman" panose="02020603050405020304" pitchFamily="18" charset="0"/>
                          <a:cs typeface="Times New Roman" panose="02020603050405020304" pitchFamily="18" charset="0"/>
                        </a:rPr>
                        <a:t>khác</a:t>
                      </a:r>
                      <a:endParaRPr sz="2000" dirty="0">
                        <a:solidFill>
                          <a:schemeClr val="bg1"/>
                        </a:solidFill>
                        <a:latin typeface="Times New Roman" panose="02020603050405020304" pitchFamily="18" charset="0"/>
                        <a:cs typeface="Times New Roman" panose="02020603050405020304" pitchFamily="18" charset="0"/>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spcBef>
                          <a:spcPts val="0"/>
                        </a:spcBef>
                      </a:pPr>
                      <a:endParaRPr sz="22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1440">
                        <a:lnSpc>
                          <a:spcPct val="100000"/>
                        </a:lnSpc>
                        <a:spcBef>
                          <a:spcPts val="0"/>
                        </a:spcBef>
                      </a:pPr>
                      <a:r>
                        <a:rPr sz="3600" dirty="0">
                          <a:solidFill>
                            <a:srgbClr val="FF0000"/>
                          </a:solidFill>
                          <a:latin typeface="Wingdings"/>
                          <a:cs typeface="Wingdings"/>
                        </a:rPr>
                        <a:t></a:t>
                      </a:r>
                      <a:endParaRPr sz="3600" dirty="0">
                        <a:latin typeface="Wingdings"/>
                        <a:cs typeface="Wingdings"/>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bl>
          </a:graphicData>
        </a:graphic>
      </p:graphicFrame>
      <p:sp>
        <p:nvSpPr>
          <p:cNvPr id="10" name="object 10">
            <a:extLst>
              <a:ext uri="{FF2B5EF4-FFF2-40B4-BE49-F238E27FC236}">
                <a16:creationId xmlns:a16="http://schemas.microsoft.com/office/drawing/2014/main" id="{2F161DB8-9433-CBE1-8D9C-076F4B37E3CE}"/>
              </a:ext>
            </a:extLst>
          </p:cNvPr>
          <p:cNvSpPr/>
          <p:nvPr/>
        </p:nvSpPr>
        <p:spPr>
          <a:xfrm>
            <a:off x="560311" y="1103484"/>
            <a:ext cx="2812415" cy="2246621"/>
          </a:xfrm>
          <a:prstGeom prst="rect">
            <a:avLst/>
          </a:prstGeom>
          <a:blipFill>
            <a:blip r:embed="rId3" cstate="print"/>
            <a:stretch>
              <a:fillRect/>
            </a:stretch>
          </a:blipFill>
        </p:spPr>
        <p:txBody>
          <a:bodyPr wrap="square" lIns="0" tIns="0" rIns="0" bIns="0" rtlCol="0"/>
          <a:lstStyle/>
          <a:p>
            <a:endParaRPr>
              <a:solidFill>
                <a:schemeClr val="bg1"/>
              </a:solidFill>
            </a:endParaRPr>
          </a:p>
        </p:txBody>
      </p:sp>
      <p:sp>
        <p:nvSpPr>
          <p:cNvPr id="11" name="object 11">
            <a:extLst>
              <a:ext uri="{FF2B5EF4-FFF2-40B4-BE49-F238E27FC236}">
                <a16:creationId xmlns:a16="http://schemas.microsoft.com/office/drawing/2014/main" id="{CF89EB48-2E54-C230-967C-1C64EF11249D}"/>
              </a:ext>
            </a:extLst>
          </p:cNvPr>
          <p:cNvSpPr txBox="1"/>
          <p:nvPr/>
        </p:nvSpPr>
        <p:spPr>
          <a:xfrm>
            <a:off x="1742525" y="1199478"/>
            <a:ext cx="490981" cy="289823"/>
          </a:xfrm>
          <a:prstGeom prst="rect">
            <a:avLst/>
          </a:prstGeom>
        </p:spPr>
        <p:txBody>
          <a:bodyPr vert="horz" wrap="square" lIns="0" tIns="12700" rIns="0" bIns="0" rtlCol="0">
            <a:spAutoFit/>
          </a:bodyPr>
          <a:lstStyle/>
          <a:p>
            <a:pPr marL="12700">
              <a:lnSpc>
                <a:spcPct val="100000"/>
              </a:lnSpc>
              <a:spcBef>
                <a:spcPts val="100"/>
              </a:spcBef>
            </a:pPr>
            <a:r>
              <a:rPr sz="1800" dirty="0">
                <a:solidFill>
                  <a:schemeClr val="bg1"/>
                </a:solidFill>
                <a:latin typeface="Carlito"/>
                <a:cs typeface="Carlito"/>
              </a:rPr>
              <a:t>KRI</a:t>
            </a:r>
          </a:p>
        </p:txBody>
      </p:sp>
      <p:sp>
        <p:nvSpPr>
          <p:cNvPr id="12" name="object 12">
            <a:extLst>
              <a:ext uri="{FF2B5EF4-FFF2-40B4-BE49-F238E27FC236}">
                <a16:creationId xmlns:a16="http://schemas.microsoft.com/office/drawing/2014/main" id="{080D475F-15FE-31CB-836D-C242FED5B68B}"/>
              </a:ext>
            </a:extLst>
          </p:cNvPr>
          <p:cNvSpPr txBox="1"/>
          <p:nvPr/>
        </p:nvSpPr>
        <p:spPr>
          <a:xfrm>
            <a:off x="1765223" y="1565385"/>
            <a:ext cx="468283" cy="289823"/>
          </a:xfrm>
          <a:prstGeom prst="rect">
            <a:avLst/>
          </a:prstGeom>
        </p:spPr>
        <p:txBody>
          <a:bodyPr vert="horz" wrap="square" lIns="0" tIns="12700" rIns="0" bIns="0" rtlCol="0">
            <a:spAutoFit/>
          </a:bodyPr>
          <a:lstStyle/>
          <a:p>
            <a:pPr marL="12700">
              <a:lnSpc>
                <a:spcPct val="100000"/>
              </a:lnSpc>
              <a:spcBef>
                <a:spcPts val="100"/>
              </a:spcBef>
            </a:pPr>
            <a:r>
              <a:rPr sz="1800" dirty="0">
                <a:solidFill>
                  <a:schemeClr val="bg1"/>
                </a:solidFill>
                <a:latin typeface="Carlito"/>
                <a:cs typeface="Carlito"/>
              </a:rPr>
              <a:t>PI</a:t>
            </a:r>
          </a:p>
        </p:txBody>
      </p:sp>
      <p:sp>
        <p:nvSpPr>
          <p:cNvPr id="13" name="object 13">
            <a:extLst>
              <a:ext uri="{FF2B5EF4-FFF2-40B4-BE49-F238E27FC236}">
                <a16:creationId xmlns:a16="http://schemas.microsoft.com/office/drawing/2014/main" id="{D7148AE6-779A-B3B6-7999-4CEC203E3EFA}"/>
              </a:ext>
            </a:extLst>
          </p:cNvPr>
          <p:cNvSpPr txBox="1"/>
          <p:nvPr/>
        </p:nvSpPr>
        <p:spPr>
          <a:xfrm>
            <a:off x="1660229" y="2170845"/>
            <a:ext cx="490982" cy="289823"/>
          </a:xfrm>
          <a:prstGeom prst="rect">
            <a:avLst/>
          </a:prstGeom>
        </p:spPr>
        <p:txBody>
          <a:bodyPr vert="horz" wrap="square" lIns="0" tIns="12700" rIns="0" bIns="0" rtlCol="0">
            <a:spAutoFit/>
          </a:bodyPr>
          <a:lstStyle/>
          <a:p>
            <a:pPr marL="12700">
              <a:lnSpc>
                <a:spcPct val="100000"/>
              </a:lnSpc>
              <a:spcBef>
                <a:spcPts val="100"/>
              </a:spcBef>
            </a:pPr>
            <a:r>
              <a:rPr sz="1800" dirty="0">
                <a:solidFill>
                  <a:schemeClr val="bg1"/>
                </a:solidFill>
                <a:latin typeface="Carlito"/>
                <a:cs typeface="Carlito"/>
              </a:rPr>
              <a:t>KPI</a:t>
            </a:r>
          </a:p>
        </p:txBody>
      </p:sp>
    </p:spTree>
    <p:extLst>
      <p:ext uri="{BB962C8B-B14F-4D97-AF65-F5344CB8AC3E}">
        <p14:creationId xmlns:p14="http://schemas.microsoft.com/office/powerpoint/2010/main" val="57174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859646" y="74238"/>
            <a:ext cx="8947522" cy="763211"/>
          </a:xfrm>
        </p:spPr>
        <p:txBody>
          <a:bodyPr anchor="ct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2. TỔNG QUAN VỀ KPI</a:t>
            </a:r>
            <a:br>
              <a:rPr lang="en-US" dirty="0">
                <a:solidFill>
                  <a:schemeClr val="tx1"/>
                </a:solidFill>
                <a:latin typeface="Times New Roman" panose="02020603050405020304" pitchFamily="18" charset="0"/>
                <a:cs typeface="Times New Roman" panose="02020603050405020304" pitchFamily="18" charset="0"/>
              </a:rPr>
            </a:b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khía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KPI</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B19527C-DBFC-04A6-9330-7881F79378E6}"/>
              </a:ext>
            </a:extLst>
          </p:cNvPr>
          <p:cNvPicPr>
            <a:picLocks noChangeAspect="1"/>
          </p:cNvPicPr>
          <p:nvPr/>
        </p:nvPicPr>
        <p:blipFill>
          <a:blip r:embed="rId2"/>
          <a:stretch>
            <a:fillRect/>
          </a:stretch>
        </p:blipFill>
        <p:spPr>
          <a:xfrm>
            <a:off x="0" y="1121120"/>
            <a:ext cx="12192000" cy="5396096"/>
          </a:xfrm>
          <a:prstGeom prst="rect">
            <a:avLst/>
          </a:prstGeom>
        </p:spPr>
      </p:pic>
      <p:graphicFrame>
        <p:nvGraphicFramePr>
          <p:cNvPr id="3" name="object 4">
            <a:extLst>
              <a:ext uri="{FF2B5EF4-FFF2-40B4-BE49-F238E27FC236}">
                <a16:creationId xmlns:a16="http://schemas.microsoft.com/office/drawing/2014/main" id="{AFDDE249-D6F5-62C9-8430-DA57A54EF6FF}"/>
              </a:ext>
            </a:extLst>
          </p:cNvPr>
          <p:cNvGraphicFramePr>
            <a:graphicFrameLocks noGrp="1"/>
          </p:cNvGraphicFramePr>
          <p:nvPr>
            <p:extLst>
              <p:ext uri="{D42A27DB-BD31-4B8C-83A1-F6EECF244321}">
                <p14:modId xmlns:p14="http://schemas.microsoft.com/office/powerpoint/2010/main" val="826309425"/>
              </p:ext>
            </p:extLst>
          </p:nvPr>
        </p:nvGraphicFramePr>
        <p:xfrm>
          <a:off x="707923" y="1167822"/>
          <a:ext cx="10962967" cy="5349396"/>
        </p:xfrm>
        <a:graphic>
          <a:graphicData uri="http://schemas.openxmlformats.org/drawingml/2006/table">
            <a:tbl>
              <a:tblPr firstRow="1" bandRow="1">
                <a:tableStyleId>{2D5ABB26-0587-4C30-8999-92F81FD0307C}</a:tableStyleId>
              </a:tblPr>
              <a:tblGrid>
                <a:gridCol w="1211369">
                  <a:extLst>
                    <a:ext uri="{9D8B030D-6E8A-4147-A177-3AD203B41FA5}">
                      <a16:colId xmlns:a16="http://schemas.microsoft.com/office/drawing/2014/main" val="20000"/>
                    </a:ext>
                  </a:extLst>
                </a:gridCol>
                <a:gridCol w="3789124">
                  <a:extLst>
                    <a:ext uri="{9D8B030D-6E8A-4147-A177-3AD203B41FA5}">
                      <a16:colId xmlns:a16="http://schemas.microsoft.com/office/drawing/2014/main" val="20001"/>
                    </a:ext>
                  </a:extLst>
                </a:gridCol>
                <a:gridCol w="553946">
                  <a:extLst>
                    <a:ext uri="{9D8B030D-6E8A-4147-A177-3AD203B41FA5}">
                      <a16:colId xmlns:a16="http://schemas.microsoft.com/office/drawing/2014/main" val="20002"/>
                    </a:ext>
                  </a:extLst>
                </a:gridCol>
                <a:gridCol w="5408528">
                  <a:extLst>
                    <a:ext uri="{9D8B030D-6E8A-4147-A177-3AD203B41FA5}">
                      <a16:colId xmlns:a16="http://schemas.microsoft.com/office/drawing/2014/main" val="20003"/>
                    </a:ext>
                  </a:extLst>
                </a:gridCol>
              </a:tblGrid>
              <a:tr h="445783">
                <a:tc rowSpan="6">
                  <a:txBody>
                    <a:bodyPr/>
                    <a:lstStyle/>
                    <a:p>
                      <a:pPr>
                        <a:lnSpc>
                          <a:spcPct val="100000"/>
                        </a:lnSpc>
                        <a:spcBef>
                          <a:spcPts val="5"/>
                        </a:spcBef>
                      </a:pPr>
                      <a:endParaRPr sz="2000" dirty="0">
                        <a:solidFill>
                          <a:schemeClr val="bg1"/>
                        </a:solidFill>
                        <a:latin typeface="Times New Roman" panose="02020603050405020304" pitchFamily="18" charset="0"/>
                        <a:cs typeface="Times New Roman" panose="02020603050405020304" pitchFamily="18" charset="0"/>
                      </a:endParaRPr>
                    </a:p>
                    <a:p>
                      <a:pPr marL="657860">
                        <a:lnSpc>
                          <a:spcPct val="100000"/>
                        </a:lnSpc>
                      </a:pPr>
                      <a:r>
                        <a:rPr lang="en-US" sz="2000" b="1" spc="-5" dirty="0">
                          <a:solidFill>
                            <a:schemeClr val="bg1"/>
                          </a:solidFill>
                          <a:latin typeface="Times New Roman" panose="02020603050405020304" pitchFamily="18" charset="0"/>
                          <a:cs typeface="Times New Roman" panose="02020603050405020304" pitchFamily="18" charset="0"/>
                        </a:rPr>
                        <a:t>1. </a:t>
                      </a:r>
                      <a:r>
                        <a:rPr sz="2000" b="1" spc="-5" dirty="0" err="1">
                          <a:solidFill>
                            <a:schemeClr val="bg1"/>
                          </a:solidFill>
                          <a:latin typeface="Times New Roman" panose="02020603050405020304" pitchFamily="18" charset="0"/>
                          <a:cs typeface="Times New Roman" panose="02020603050405020304" pitchFamily="18" charset="0"/>
                        </a:rPr>
                        <a:t>Tài</a:t>
                      </a:r>
                      <a:r>
                        <a:rPr sz="2000" b="1" spc="-15" dirty="0">
                          <a:solidFill>
                            <a:schemeClr val="bg1"/>
                          </a:solidFill>
                          <a:latin typeface="Times New Roman" panose="02020603050405020304" pitchFamily="18" charset="0"/>
                          <a:cs typeface="Times New Roman" panose="02020603050405020304" pitchFamily="18" charset="0"/>
                        </a:rPr>
                        <a:t> </a:t>
                      </a:r>
                      <a:r>
                        <a:rPr sz="2000" b="1" spc="-5" dirty="0">
                          <a:solidFill>
                            <a:schemeClr val="bg1"/>
                          </a:solidFill>
                          <a:latin typeface="Times New Roman" panose="02020603050405020304" pitchFamily="18" charset="0"/>
                          <a:cs typeface="Times New Roman" panose="02020603050405020304" pitchFamily="18" charset="0"/>
                        </a:rPr>
                        <a:t>chính</a:t>
                      </a:r>
                      <a:endParaRPr sz="2000" dirty="0">
                        <a:solidFill>
                          <a:schemeClr val="bg1"/>
                        </a:solidFill>
                        <a:latin typeface="Times New Roman" panose="02020603050405020304" pitchFamily="18" charset="0"/>
                        <a:cs typeface="Times New Roman" panose="02020603050405020304" pitchFamily="18" charset="0"/>
                      </a:endParaRPr>
                    </a:p>
                  </a:txBody>
                  <a:tcPr marL="0" marR="0" marT="635" marB="0" vert="vert27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CCFF"/>
                    </a:solidFill>
                  </a:tcPr>
                </a:tc>
                <a:tc>
                  <a:txBody>
                    <a:bodyPr/>
                    <a:lstStyle/>
                    <a:p>
                      <a:pPr marL="9525">
                        <a:lnSpc>
                          <a:spcPts val="2340"/>
                        </a:lnSpc>
                        <a:spcBef>
                          <a:spcPts val="760"/>
                        </a:spcBef>
                      </a:pPr>
                      <a:r>
                        <a:rPr sz="2000" spc="-5" dirty="0">
                          <a:solidFill>
                            <a:schemeClr val="bg1"/>
                          </a:solidFill>
                          <a:latin typeface="Times New Roman" panose="02020603050405020304" pitchFamily="18" charset="0"/>
                          <a:cs typeface="Times New Roman" panose="02020603050405020304" pitchFamily="18" charset="0"/>
                        </a:rPr>
                        <a:t>ROI</a:t>
                      </a: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tcPr>
                </a:tc>
                <a:tc rowSpan="6">
                  <a:txBody>
                    <a:bodyPr/>
                    <a:lstStyle/>
                    <a:p>
                      <a:pPr marL="243204">
                        <a:lnSpc>
                          <a:spcPct val="100000"/>
                        </a:lnSpc>
                        <a:spcBef>
                          <a:spcPts val="1410"/>
                        </a:spcBef>
                      </a:pPr>
                      <a:r>
                        <a:rPr lang="en-US" sz="2000" b="1" spc="-5" dirty="0">
                          <a:solidFill>
                            <a:schemeClr val="bg1"/>
                          </a:solidFill>
                          <a:latin typeface="Times New Roman" panose="02020603050405020304" pitchFamily="18" charset="0"/>
                          <a:cs typeface="Times New Roman" panose="02020603050405020304" pitchFamily="18" charset="0"/>
                        </a:rPr>
                        <a:t>3. </a:t>
                      </a:r>
                      <a:r>
                        <a:rPr sz="2000" b="1" spc="-5" dirty="0" err="1">
                          <a:solidFill>
                            <a:schemeClr val="bg1"/>
                          </a:solidFill>
                          <a:latin typeface="Times New Roman" panose="02020603050405020304" pitchFamily="18" charset="0"/>
                          <a:cs typeface="Times New Roman" panose="02020603050405020304" pitchFamily="18" charset="0"/>
                        </a:rPr>
                        <a:t>Quá</a:t>
                      </a:r>
                      <a:r>
                        <a:rPr sz="2000" b="1" spc="-5" dirty="0">
                          <a:solidFill>
                            <a:schemeClr val="bg1"/>
                          </a:solidFill>
                          <a:latin typeface="Times New Roman" panose="02020603050405020304" pitchFamily="18" charset="0"/>
                          <a:cs typeface="Times New Roman" panose="02020603050405020304" pitchFamily="18" charset="0"/>
                        </a:rPr>
                        <a:t> trình nội</a:t>
                      </a:r>
                      <a:r>
                        <a:rPr sz="2000" b="1" spc="60" dirty="0">
                          <a:solidFill>
                            <a:schemeClr val="bg1"/>
                          </a:solidFill>
                          <a:latin typeface="Times New Roman" panose="02020603050405020304" pitchFamily="18" charset="0"/>
                          <a:cs typeface="Times New Roman" panose="02020603050405020304" pitchFamily="18" charset="0"/>
                        </a:rPr>
                        <a:t> </a:t>
                      </a:r>
                      <a:r>
                        <a:rPr sz="2000" b="1" spc="-10" dirty="0">
                          <a:solidFill>
                            <a:schemeClr val="bg1"/>
                          </a:solidFill>
                          <a:latin typeface="Times New Roman" panose="02020603050405020304" pitchFamily="18" charset="0"/>
                          <a:cs typeface="Times New Roman" panose="02020603050405020304" pitchFamily="18" charset="0"/>
                        </a:rPr>
                        <a:t>bộ</a:t>
                      </a:r>
                      <a:endParaRPr sz="2000" dirty="0">
                        <a:solidFill>
                          <a:schemeClr val="bg1"/>
                        </a:solidFill>
                        <a:latin typeface="Times New Roman" panose="02020603050405020304" pitchFamily="18" charset="0"/>
                        <a:cs typeface="Times New Roman" panose="02020603050405020304" pitchFamily="18" charset="0"/>
                      </a:endParaRPr>
                    </a:p>
                  </a:txBody>
                  <a:tcPr marL="0" marR="0" marT="179070" marB="0" vert="vert270">
                    <a:lnL w="12700" cap="flat" cmpd="sng" algn="ctr">
                      <a:solidFill>
                        <a:srgbClr val="FFFFFF"/>
                      </a:solidFill>
                      <a:prstDash val="solid"/>
                      <a:round/>
                      <a:headEnd type="none" w="med" len="med"/>
                      <a:tailEnd type="none" w="med" len="med"/>
                    </a:lnL>
                    <a:lnR w="381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9525">
                        <a:lnSpc>
                          <a:spcPts val="2340"/>
                        </a:lnSpc>
                        <a:spcBef>
                          <a:spcPts val="760"/>
                        </a:spcBef>
                      </a:pPr>
                      <a:r>
                        <a:rPr lang="en-US" sz="2000" spc="-5" dirty="0" err="1">
                          <a:solidFill>
                            <a:schemeClr val="bg1"/>
                          </a:solidFill>
                          <a:latin typeface="Times New Roman" panose="02020603050405020304" pitchFamily="18" charset="0"/>
                          <a:cs typeface="Times New Roman" panose="02020603050405020304" pitchFamily="18" charset="0"/>
                        </a:rPr>
                        <a:t>Kiểm</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định</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chất</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lượng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các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chương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trình</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đào</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tạo</a:t>
                      </a: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tcPr>
                </a:tc>
                <a:extLst>
                  <a:ext uri="{0D108BD9-81ED-4DB2-BD59-A6C34878D82A}">
                    <a16:rowId xmlns:a16="http://schemas.microsoft.com/office/drawing/2014/main" val="10000"/>
                  </a:ext>
                </a:extLst>
              </a:tr>
              <a:tr h="445783">
                <a:tc vMerge="1">
                  <a:txBody>
                    <a:bodyPr/>
                    <a:lstStyle/>
                    <a:p>
                      <a:endParaRPr/>
                    </a:p>
                  </a:txBody>
                  <a:tcPr marL="0" marR="0" marT="635" marB="0" vert="vert27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CCFF"/>
                    </a:solidFill>
                  </a:tcPr>
                </a:tc>
                <a:tc>
                  <a:txBody>
                    <a:bodyPr/>
                    <a:lstStyle/>
                    <a:p>
                      <a:pPr marL="9525">
                        <a:lnSpc>
                          <a:spcPts val="2335"/>
                        </a:lnSpc>
                        <a:spcBef>
                          <a:spcPts val="760"/>
                        </a:spcBef>
                      </a:pPr>
                      <a:r>
                        <a:rPr sz="2000" spc="-5" dirty="0">
                          <a:solidFill>
                            <a:schemeClr val="bg1"/>
                          </a:solidFill>
                          <a:latin typeface="Times New Roman" panose="02020603050405020304" pitchFamily="18" charset="0"/>
                          <a:cs typeface="Times New Roman" panose="02020603050405020304" pitchFamily="18" charset="0"/>
                        </a:rPr>
                        <a:t>ROA</a:t>
                      </a:r>
                      <a:endParaRPr sz="2000">
                        <a:solidFill>
                          <a:schemeClr val="bg1"/>
                        </a:solidFill>
                        <a:latin typeface="Times New Roman" panose="02020603050405020304" pitchFamily="18" charset="0"/>
                        <a:cs typeface="Times New Roman" panose="02020603050405020304" pitchFamily="18" charset="0"/>
                      </a:endParaRPr>
                    </a:p>
                  </a:txBody>
                  <a:tcPr marL="0" marR="0" marT="96520" marB="0">
                    <a:lnL w="381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179070" marB="0" vert="vert27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9525">
                        <a:lnSpc>
                          <a:spcPts val="2335"/>
                        </a:lnSpc>
                        <a:spcBef>
                          <a:spcPts val="760"/>
                        </a:spcBef>
                      </a:pPr>
                      <a:r>
                        <a:rPr lang="en-US" sz="2000" dirty="0" err="1">
                          <a:solidFill>
                            <a:schemeClr val="bg1"/>
                          </a:solidFill>
                          <a:latin typeface="Times New Roman" panose="02020603050405020304" pitchFamily="18" charset="0"/>
                          <a:cs typeface="Times New Roman" panose="02020603050405020304" pitchFamily="18" charset="0"/>
                        </a:rPr>
                        <a:t>Quy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kiểm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soát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lượng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chấm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a:t>
                      </a: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445783">
                <a:tc vMerge="1">
                  <a:txBody>
                    <a:bodyPr/>
                    <a:lstStyle/>
                    <a:p>
                      <a:endParaRPr/>
                    </a:p>
                  </a:txBody>
                  <a:tcPr marL="0" marR="0" marT="635" marB="0" vert="vert27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CCFF"/>
                    </a:solidFill>
                  </a:tcPr>
                </a:tc>
                <a:tc>
                  <a:txBody>
                    <a:bodyPr/>
                    <a:lstStyle/>
                    <a:p>
                      <a:pPr marL="9525">
                        <a:lnSpc>
                          <a:spcPts val="2335"/>
                        </a:lnSpc>
                        <a:spcBef>
                          <a:spcPts val="760"/>
                        </a:spcBef>
                      </a:pPr>
                      <a:r>
                        <a:rPr sz="2000" spc="-5" dirty="0">
                          <a:solidFill>
                            <a:schemeClr val="bg1"/>
                          </a:solidFill>
                          <a:latin typeface="Times New Roman" panose="02020603050405020304" pitchFamily="18" charset="0"/>
                          <a:cs typeface="Times New Roman" panose="02020603050405020304" pitchFamily="18" charset="0"/>
                        </a:rPr>
                        <a:t>Doanh</a:t>
                      </a:r>
                      <a:r>
                        <a:rPr sz="2000" spc="5"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thu</a:t>
                      </a:r>
                      <a:endParaRPr sz="2000">
                        <a:solidFill>
                          <a:schemeClr val="bg1"/>
                        </a:solidFill>
                        <a:latin typeface="Times New Roman" panose="02020603050405020304" pitchFamily="18" charset="0"/>
                        <a:cs typeface="Times New Roman" panose="02020603050405020304" pitchFamily="18" charset="0"/>
                      </a:endParaRPr>
                    </a:p>
                  </a:txBody>
                  <a:tcPr marL="0" marR="0" marT="96520" marB="0">
                    <a:lnL w="38100">
                      <a:solidFill>
                        <a:srgbClr val="FFFFFF"/>
                      </a:solidFill>
                      <a:prstDash val="solid"/>
                    </a:lnL>
                    <a:lnR w="38100">
                      <a:solidFill>
                        <a:srgbClr val="FFFFFF"/>
                      </a:solidFill>
                      <a:prstDash val="solid"/>
                    </a:lnR>
                    <a:lnT w="12700">
                      <a:solidFill>
                        <a:srgbClr val="FFFFFF"/>
                      </a:solidFill>
                      <a:prstDash val="solid"/>
                    </a:lnT>
                    <a:lnB w="12700">
                      <a:solidFill>
                        <a:srgbClr val="FFFFFF"/>
                      </a:solidFill>
                      <a:prstDash val="solid"/>
                    </a:lnB>
                    <a:solidFill>
                      <a:srgbClr val="E9EDF4"/>
                    </a:solidFill>
                  </a:tcPr>
                </a:tc>
                <a:tc vMerge="1">
                  <a:txBody>
                    <a:bodyPr/>
                    <a:lstStyle/>
                    <a:p>
                      <a:endParaRPr/>
                    </a:p>
                  </a:txBody>
                  <a:tcPr marL="0" marR="0" marT="179070" marB="0" vert="vert27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9525">
                        <a:lnSpc>
                          <a:spcPts val="2335"/>
                        </a:lnSpc>
                        <a:spcBef>
                          <a:spcPts val="760"/>
                        </a:spcBef>
                      </a:pP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381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445783">
                <a:tc vMerge="1">
                  <a:txBody>
                    <a:bodyPr/>
                    <a:lstStyle/>
                    <a:p>
                      <a:endParaRPr/>
                    </a:p>
                  </a:txBody>
                  <a:tcPr marL="0" marR="0" marT="635" marB="0" vert="vert27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CCFF"/>
                    </a:solidFill>
                  </a:tcPr>
                </a:tc>
                <a:tc>
                  <a:txBody>
                    <a:bodyPr/>
                    <a:lstStyle/>
                    <a:p>
                      <a:pPr marL="9525">
                        <a:lnSpc>
                          <a:spcPts val="2335"/>
                        </a:lnSpc>
                        <a:spcBef>
                          <a:spcPts val="765"/>
                        </a:spcBef>
                      </a:pPr>
                      <a:r>
                        <a:rPr sz="2000" spc="-5" dirty="0">
                          <a:solidFill>
                            <a:schemeClr val="bg1"/>
                          </a:solidFill>
                          <a:latin typeface="Times New Roman" panose="02020603050405020304" pitchFamily="18" charset="0"/>
                          <a:cs typeface="Times New Roman" panose="02020603050405020304" pitchFamily="18" charset="0"/>
                        </a:rPr>
                        <a:t>Lợi</a:t>
                      </a:r>
                      <a:r>
                        <a:rPr sz="2000" dirty="0">
                          <a:solidFill>
                            <a:schemeClr val="bg1"/>
                          </a:solidFill>
                          <a:latin typeface="Times New Roman" panose="02020603050405020304" pitchFamily="18" charset="0"/>
                          <a:cs typeface="Times New Roman" panose="02020603050405020304" pitchFamily="18" charset="0"/>
                        </a:rPr>
                        <a:t> </a:t>
                      </a:r>
                      <a:r>
                        <a:rPr sz="2000" spc="-10" dirty="0">
                          <a:solidFill>
                            <a:schemeClr val="bg1"/>
                          </a:solidFill>
                          <a:latin typeface="Times New Roman" panose="02020603050405020304" pitchFamily="18" charset="0"/>
                          <a:cs typeface="Times New Roman" panose="02020603050405020304" pitchFamily="18" charset="0"/>
                        </a:rPr>
                        <a:t>nhuận</a:t>
                      </a: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38100">
                      <a:solidFill>
                        <a:srgbClr val="FFFFFF"/>
                      </a:solidFill>
                      <a:prstDash val="solid"/>
                    </a:lnL>
                    <a:lnR w="38100">
                      <a:solidFill>
                        <a:srgbClr val="FFFFFF"/>
                      </a:solidFill>
                      <a:prstDash val="solid"/>
                    </a:lnR>
                    <a:lnT w="127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179070" marB="0" vert="vert27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9525">
                        <a:lnSpc>
                          <a:spcPts val="2335"/>
                        </a:lnSpc>
                        <a:spcBef>
                          <a:spcPts val="765"/>
                        </a:spcBef>
                      </a:pPr>
                      <a:r>
                        <a:rPr sz="2000" spc="-5" dirty="0">
                          <a:solidFill>
                            <a:schemeClr val="bg1"/>
                          </a:solidFill>
                          <a:latin typeface="Times New Roman" panose="02020603050405020304" pitchFamily="18" charset="0"/>
                          <a:cs typeface="Times New Roman" panose="02020603050405020304" pitchFamily="18" charset="0"/>
                        </a:rPr>
                        <a:t>Quản lý chất</a:t>
                      </a:r>
                      <a:r>
                        <a:rPr sz="2000" spc="-20"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lượng</a:t>
                      </a:r>
                      <a:endParaRPr sz="2000">
                        <a:solidFill>
                          <a:schemeClr val="bg1"/>
                        </a:solidFill>
                        <a:latin typeface="Times New Roman" panose="02020603050405020304" pitchFamily="18" charset="0"/>
                        <a:cs typeface="Times New Roman" panose="02020603050405020304" pitchFamily="18" charset="0"/>
                      </a:endParaRPr>
                    </a:p>
                  </a:txBody>
                  <a:tcPr marL="0" marR="0" marT="97155" marB="0">
                    <a:lnL w="381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445783">
                <a:tc vMerge="1">
                  <a:txBody>
                    <a:bodyPr/>
                    <a:lstStyle/>
                    <a:p>
                      <a:endParaRPr/>
                    </a:p>
                  </a:txBody>
                  <a:tcPr marL="0" marR="0" marT="635" marB="0" vert="vert27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CCFF"/>
                    </a:solidFill>
                  </a:tcPr>
                </a:tc>
                <a:tc>
                  <a:txBody>
                    <a:bodyPr/>
                    <a:lstStyle/>
                    <a:p>
                      <a:pPr marL="9525">
                        <a:lnSpc>
                          <a:spcPts val="2335"/>
                        </a:lnSpc>
                        <a:spcBef>
                          <a:spcPts val="765"/>
                        </a:spcBef>
                      </a:pPr>
                      <a:r>
                        <a:rPr sz="2000" spc="-5" dirty="0">
                          <a:solidFill>
                            <a:schemeClr val="bg1"/>
                          </a:solidFill>
                          <a:latin typeface="Times New Roman" panose="02020603050405020304" pitchFamily="18" charset="0"/>
                          <a:cs typeface="Times New Roman" panose="02020603050405020304" pitchFamily="18" charset="0"/>
                        </a:rPr>
                        <a:t>Vốn</a:t>
                      </a: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38100">
                      <a:solidFill>
                        <a:srgbClr val="FFFFFF"/>
                      </a:solidFill>
                      <a:prstDash val="solid"/>
                    </a:lnL>
                    <a:lnR w="38100">
                      <a:solidFill>
                        <a:srgbClr val="FFFFFF"/>
                      </a:solidFill>
                      <a:prstDash val="solid"/>
                    </a:lnR>
                    <a:lnT w="12700">
                      <a:solidFill>
                        <a:srgbClr val="FFFFFF"/>
                      </a:solidFill>
                      <a:prstDash val="solid"/>
                    </a:lnT>
                    <a:lnB w="12700">
                      <a:solidFill>
                        <a:srgbClr val="FFFFFF"/>
                      </a:solidFill>
                      <a:prstDash val="solid"/>
                    </a:lnB>
                    <a:solidFill>
                      <a:srgbClr val="E9EDF4"/>
                    </a:solidFill>
                  </a:tcPr>
                </a:tc>
                <a:tc vMerge="1">
                  <a:txBody>
                    <a:bodyPr/>
                    <a:lstStyle/>
                    <a:p>
                      <a:endParaRPr/>
                    </a:p>
                  </a:txBody>
                  <a:tcPr marL="0" marR="0" marT="179070" marB="0" vert="vert27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9525">
                        <a:lnSpc>
                          <a:spcPts val="2335"/>
                        </a:lnSpc>
                        <a:spcBef>
                          <a:spcPts val="765"/>
                        </a:spcBef>
                      </a:pPr>
                      <a:r>
                        <a:rPr lang="en-US" sz="2000" spc="-5" dirty="0" err="1">
                          <a:solidFill>
                            <a:schemeClr val="bg1"/>
                          </a:solidFill>
                          <a:latin typeface="Times New Roman" panose="02020603050405020304" pitchFamily="18" charset="0"/>
                          <a:cs typeface="Times New Roman" panose="02020603050405020304" pitchFamily="18" charset="0"/>
                        </a:rPr>
                        <a:t>Quy</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trình</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quản</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lý</a:t>
                      </a:r>
                      <a:r>
                        <a:rPr lang="en-US" sz="2000" spc="-5" dirty="0">
                          <a:solidFill>
                            <a:schemeClr val="bg1"/>
                          </a:solidFill>
                          <a:latin typeface="Times New Roman" panose="02020603050405020304" pitchFamily="18" charset="0"/>
                          <a:cs typeface="Times New Roman" panose="02020603050405020304" pitchFamily="18" charset="0"/>
                        </a:rPr>
                        <a:t> </a:t>
                      </a:r>
                      <a:r>
                        <a:rPr sz="2000" spc="-5" dirty="0" err="1">
                          <a:solidFill>
                            <a:schemeClr val="bg1"/>
                          </a:solidFill>
                          <a:latin typeface="Times New Roman" panose="02020603050405020304" pitchFamily="18" charset="0"/>
                          <a:cs typeface="Times New Roman" panose="02020603050405020304" pitchFamily="18" charset="0"/>
                        </a:rPr>
                        <a:t>Dịch</a:t>
                      </a:r>
                      <a:r>
                        <a:rPr sz="2000" spc="-5" dirty="0">
                          <a:solidFill>
                            <a:schemeClr val="bg1"/>
                          </a:solidFill>
                          <a:latin typeface="Times New Roman" panose="02020603050405020304" pitchFamily="18" charset="0"/>
                          <a:cs typeface="Times New Roman" panose="02020603050405020304" pitchFamily="18" charset="0"/>
                        </a:rPr>
                        <a:t> vụ nội</a:t>
                      </a:r>
                      <a:r>
                        <a:rPr sz="2000" spc="5"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bộ</a:t>
                      </a: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381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r h="445783">
                <a:tc vMerge="1">
                  <a:txBody>
                    <a:bodyPr/>
                    <a:lstStyle/>
                    <a:p>
                      <a:endParaRPr/>
                    </a:p>
                  </a:txBody>
                  <a:tcPr marL="0" marR="0" marT="635" marB="0" vert="vert27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CCFF"/>
                    </a:solidFill>
                  </a:tcPr>
                </a:tc>
                <a:tc>
                  <a:txBody>
                    <a:bodyPr/>
                    <a:lstStyle/>
                    <a:p>
                      <a:pPr marL="9525">
                        <a:lnSpc>
                          <a:spcPts val="2335"/>
                        </a:lnSpc>
                        <a:spcBef>
                          <a:spcPts val="765"/>
                        </a:spcBef>
                      </a:pPr>
                      <a:r>
                        <a:rPr sz="2000" spc="-5" dirty="0">
                          <a:solidFill>
                            <a:schemeClr val="bg1"/>
                          </a:solidFill>
                          <a:latin typeface="Times New Roman" panose="02020603050405020304" pitchFamily="18" charset="0"/>
                          <a:cs typeface="Times New Roman" panose="02020603050405020304" pitchFamily="18" charset="0"/>
                        </a:rPr>
                        <a:t>Dòng</a:t>
                      </a:r>
                      <a:r>
                        <a:rPr sz="2000" spc="5"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tiền</a:t>
                      </a: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38100">
                      <a:solidFill>
                        <a:srgbClr val="FFFFFF"/>
                      </a:solidFill>
                      <a:prstDash val="solid"/>
                    </a:lnL>
                    <a:lnR w="38100">
                      <a:solidFill>
                        <a:srgbClr val="FFFFFF"/>
                      </a:solidFill>
                      <a:prstDash val="solid"/>
                    </a:lnR>
                    <a:lnT w="127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179070" marB="0" vert="vert27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9525">
                        <a:lnSpc>
                          <a:spcPts val="2335"/>
                        </a:lnSpc>
                        <a:spcBef>
                          <a:spcPts val="765"/>
                        </a:spcBef>
                      </a:pPr>
                      <a:r>
                        <a:rPr sz="2000" spc="-10" dirty="0">
                          <a:solidFill>
                            <a:schemeClr val="bg1"/>
                          </a:solidFill>
                          <a:latin typeface="Times New Roman" panose="02020603050405020304" pitchFamily="18" charset="0"/>
                          <a:cs typeface="Times New Roman" panose="02020603050405020304" pitchFamily="18" charset="0"/>
                        </a:rPr>
                        <a:t>Nghiên </a:t>
                      </a:r>
                      <a:r>
                        <a:rPr sz="2000" spc="-5" dirty="0">
                          <a:solidFill>
                            <a:schemeClr val="bg1"/>
                          </a:solidFill>
                          <a:latin typeface="Times New Roman" panose="02020603050405020304" pitchFamily="18" charset="0"/>
                          <a:cs typeface="Times New Roman" panose="02020603050405020304" pitchFamily="18" charset="0"/>
                        </a:rPr>
                        <a:t>cứu phát</a:t>
                      </a:r>
                      <a:r>
                        <a:rPr sz="2000"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triển</a:t>
                      </a: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381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5"/>
                  </a:ext>
                </a:extLst>
              </a:tr>
              <a:tr h="445783">
                <a:tc rowSpan="6">
                  <a:txBody>
                    <a:bodyPr/>
                    <a:lstStyle/>
                    <a:p>
                      <a:pPr>
                        <a:lnSpc>
                          <a:spcPct val="100000"/>
                        </a:lnSpc>
                        <a:spcBef>
                          <a:spcPts val="5"/>
                        </a:spcBef>
                      </a:pPr>
                      <a:endParaRPr sz="2000" dirty="0">
                        <a:solidFill>
                          <a:schemeClr val="bg1"/>
                        </a:solidFill>
                        <a:latin typeface="Times New Roman" panose="02020603050405020304" pitchFamily="18" charset="0"/>
                        <a:cs typeface="Times New Roman" panose="02020603050405020304" pitchFamily="18" charset="0"/>
                      </a:endParaRPr>
                    </a:p>
                    <a:p>
                      <a:pPr marL="487680">
                        <a:lnSpc>
                          <a:spcPct val="100000"/>
                        </a:lnSpc>
                      </a:pPr>
                      <a:r>
                        <a:rPr lang="en-US" sz="2000" b="1" spc="-5" dirty="0">
                          <a:solidFill>
                            <a:schemeClr val="bg1"/>
                          </a:solidFill>
                          <a:latin typeface="Times New Roman" panose="02020603050405020304" pitchFamily="18" charset="0"/>
                          <a:cs typeface="Times New Roman" panose="02020603050405020304" pitchFamily="18" charset="0"/>
                        </a:rPr>
                        <a:t>2. </a:t>
                      </a:r>
                      <a:r>
                        <a:rPr sz="2000" b="1" spc="-5" dirty="0" err="1">
                          <a:solidFill>
                            <a:schemeClr val="bg1"/>
                          </a:solidFill>
                          <a:latin typeface="Times New Roman" panose="02020603050405020304" pitchFamily="18" charset="0"/>
                          <a:cs typeface="Times New Roman" panose="02020603050405020304" pitchFamily="18" charset="0"/>
                        </a:rPr>
                        <a:t>Khách</a:t>
                      </a:r>
                      <a:r>
                        <a:rPr sz="2000" b="1" spc="5" dirty="0">
                          <a:solidFill>
                            <a:schemeClr val="bg1"/>
                          </a:solidFill>
                          <a:latin typeface="Times New Roman" panose="02020603050405020304" pitchFamily="18" charset="0"/>
                          <a:cs typeface="Times New Roman" panose="02020603050405020304" pitchFamily="18" charset="0"/>
                        </a:rPr>
                        <a:t> </a:t>
                      </a:r>
                      <a:r>
                        <a:rPr sz="2000" b="1" spc="-5" dirty="0">
                          <a:solidFill>
                            <a:schemeClr val="bg1"/>
                          </a:solidFill>
                          <a:latin typeface="Times New Roman" panose="02020603050405020304" pitchFamily="18" charset="0"/>
                          <a:cs typeface="Times New Roman" panose="02020603050405020304" pitchFamily="18" charset="0"/>
                        </a:rPr>
                        <a:t>hàng</a:t>
                      </a:r>
                      <a:endParaRPr sz="2000" dirty="0">
                        <a:solidFill>
                          <a:schemeClr val="bg1"/>
                        </a:solidFill>
                        <a:latin typeface="Times New Roman" panose="02020603050405020304" pitchFamily="18" charset="0"/>
                        <a:cs typeface="Times New Roman" panose="02020603050405020304" pitchFamily="18" charset="0"/>
                      </a:endParaRPr>
                    </a:p>
                  </a:txBody>
                  <a:tcPr marL="0" marR="0" marT="635"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CC"/>
                    </a:solidFill>
                  </a:tcPr>
                </a:tc>
                <a:tc>
                  <a:txBody>
                    <a:bodyPr/>
                    <a:lstStyle/>
                    <a:p>
                      <a:pPr marL="9525">
                        <a:lnSpc>
                          <a:spcPts val="2340"/>
                        </a:lnSpc>
                        <a:spcBef>
                          <a:spcPts val="760"/>
                        </a:spcBef>
                      </a:pPr>
                      <a:r>
                        <a:rPr lang="en-US" sz="2000" spc="-5" dirty="0" err="1">
                          <a:solidFill>
                            <a:schemeClr val="bg1"/>
                          </a:solidFill>
                          <a:latin typeface="Times New Roman" panose="02020603050405020304" pitchFamily="18" charset="0"/>
                          <a:cs typeface="Times New Roman" panose="02020603050405020304" pitchFamily="18" charset="0"/>
                        </a:rPr>
                        <a:t>Mức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độ</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hài</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lòng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của</a:t>
                      </a:r>
                      <a:r>
                        <a:rPr lang="en-US" sz="2000" spc="-5" dirty="0">
                          <a:solidFill>
                            <a:schemeClr val="bg1"/>
                          </a:solidFill>
                          <a:latin typeface="Times New Roman" panose="02020603050405020304" pitchFamily="18" charset="0"/>
                          <a:cs typeface="Times New Roman" panose="02020603050405020304" pitchFamily="18" charset="0"/>
                        </a:rPr>
                        <a:t> KH </a:t>
                      </a:r>
                      <a:r>
                        <a:rPr lang="en-US" sz="2000" spc="-5" dirty="0" err="1">
                          <a:solidFill>
                            <a:schemeClr val="bg1"/>
                          </a:solidFill>
                          <a:latin typeface="Times New Roman" panose="02020603050405020304" pitchFamily="18" charset="0"/>
                          <a:cs typeface="Times New Roman" panose="02020603050405020304" pitchFamily="18" charset="0"/>
                        </a:rPr>
                        <a:t>nội</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bộ</a:t>
                      </a: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rowSpan="6">
                  <a:txBody>
                    <a:bodyPr/>
                    <a:lstStyle/>
                    <a:p>
                      <a:pPr marL="78740">
                        <a:lnSpc>
                          <a:spcPct val="100000"/>
                        </a:lnSpc>
                        <a:spcBef>
                          <a:spcPts val="1410"/>
                        </a:spcBef>
                      </a:pPr>
                      <a:r>
                        <a:rPr lang="en-US" sz="2000" b="1" spc="-5" dirty="0">
                          <a:solidFill>
                            <a:schemeClr val="bg1"/>
                          </a:solidFill>
                          <a:latin typeface="Times New Roman" panose="02020603050405020304" pitchFamily="18" charset="0"/>
                          <a:cs typeface="Times New Roman" panose="02020603050405020304" pitchFamily="18" charset="0"/>
                        </a:rPr>
                        <a:t>4.H</a:t>
                      </a:r>
                      <a:r>
                        <a:rPr sz="2000" b="1" spc="-5" dirty="0">
                          <a:solidFill>
                            <a:schemeClr val="bg1"/>
                          </a:solidFill>
                          <a:latin typeface="Times New Roman" panose="02020603050405020304" pitchFamily="18" charset="0"/>
                          <a:cs typeface="Times New Roman" panose="02020603050405020304" pitchFamily="18" charset="0"/>
                        </a:rPr>
                        <a:t>ọc hỏi &amp; </a:t>
                      </a:r>
                      <a:r>
                        <a:rPr sz="2000" b="1" spc="-10" dirty="0">
                          <a:solidFill>
                            <a:schemeClr val="bg1"/>
                          </a:solidFill>
                          <a:latin typeface="Times New Roman" panose="02020603050405020304" pitchFamily="18" charset="0"/>
                          <a:cs typeface="Times New Roman" panose="02020603050405020304" pitchFamily="18" charset="0"/>
                        </a:rPr>
                        <a:t>phát</a:t>
                      </a:r>
                      <a:r>
                        <a:rPr sz="2000" b="1" spc="-120" dirty="0">
                          <a:solidFill>
                            <a:schemeClr val="bg1"/>
                          </a:solidFill>
                          <a:latin typeface="Times New Roman" panose="02020603050405020304" pitchFamily="18" charset="0"/>
                          <a:cs typeface="Times New Roman" panose="02020603050405020304" pitchFamily="18" charset="0"/>
                        </a:rPr>
                        <a:t> </a:t>
                      </a:r>
                      <a:r>
                        <a:rPr sz="2000" b="1" spc="-80" dirty="0">
                          <a:solidFill>
                            <a:schemeClr val="bg1"/>
                          </a:solidFill>
                          <a:latin typeface="Times New Roman" panose="02020603050405020304" pitchFamily="18" charset="0"/>
                          <a:cs typeface="Times New Roman" panose="02020603050405020304" pitchFamily="18" charset="0"/>
                        </a:rPr>
                        <a:t>triển</a:t>
                      </a:r>
                      <a:endParaRPr sz="2000" dirty="0">
                        <a:solidFill>
                          <a:schemeClr val="bg1"/>
                        </a:solidFill>
                        <a:latin typeface="Times New Roman" panose="02020603050405020304" pitchFamily="18" charset="0"/>
                        <a:cs typeface="Times New Roman" panose="02020603050405020304" pitchFamily="18" charset="0"/>
                      </a:endParaRPr>
                    </a:p>
                  </a:txBody>
                  <a:tcPr marL="0" marR="0" marT="179070"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9CDE5"/>
                    </a:solidFill>
                  </a:tcPr>
                </a:tc>
                <a:tc>
                  <a:txBody>
                    <a:bodyPr/>
                    <a:lstStyle/>
                    <a:p>
                      <a:pPr marL="9525">
                        <a:lnSpc>
                          <a:spcPts val="2340"/>
                        </a:lnSpc>
                        <a:spcBef>
                          <a:spcPts val="760"/>
                        </a:spcBef>
                      </a:pPr>
                      <a:r>
                        <a:rPr lang="en-US" sz="2000" spc="-5" dirty="0" err="1">
                          <a:solidFill>
                            <a:schemeClr val="bg1"/>
                          </a:solidFill>
                          <a:latin typeface="Times New Roman" panose="02020603050405020304" pitchFamily="18" charset="0"/>
                          <a:cs typeface="Times New Roman" panose="02020603050405020304" pitchFamily="18" charset="0"/>
                        </a:rPr>
                        <a:t>Năng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lực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tự</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học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hỏi</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của</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nguồn</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nhân</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lực</a:t>
                      </a: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6"/>
                  </a:ext>
                </a:extLst>
              </a:tr>
              <a:tr h="445783">
                <a:tc vMerge="1">
                  <a:txBody>
                    <a:bodyPr/>
                    <a:lstStyle/>
                    <a:p>
                      <a:endParaRPr/>
                    </a:p>
                  </a:txBody>
                  <a:tcPr marL="0" marR="0" marT="635"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CC"/>
                    </a:solidFill>
                  </a:tcPr>
                </a:tc>
                <a:tc>
                  <a:txBody>
                    <a:bodyPr/>
                    <a:lstStyle/>
                    <a:p>
                      <a:pPr marL="9525">
                        <a:lnSpc>
                          <a:spcPts val="2335"/>
                        </a:lnSpc>
                        <a:spcBef>
                          <a:spcPts val="760"/>
                        </a:spcBef>
                      </a:pPr>
                      <a:r>
                        <a:rPr sz="2000" spc="-5" dirty="0">
                          <a:solidFill>
                            <a:schemeClr val="bg1"/>
                          </a:solidFill>
                          <a:latin typeface="Times New Roman" panose="02020603050405020304" pitchFamily="18" charset="0"/>
                          <a:cs typeface="Times New Roman" panose="02020603050405020304" pitchFamily="18" charset="0"/>
                        </a:rPr>
                        <a:t>Dịch</a:t>
                      </a:r>
                      <a:r>
                        <a:rPr sz="2000"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vụ</a:t>
                      </a:r>
                      <a:endParaRPr sz="2000">
                        <a:solidFill>
                          <a:schemeClr val="bg1"/>
                        </a:solidFill>
                        <a:latin typeface="Times New Roman" panose="02020603050405020304" pitchFamily="18" charset="0"/>
                        <a:cs typeface="Times New Roman" panose="02020603050405020304" pitchFamily="18" charset="0"/>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179070"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9CDE5"/>
                    </a:solidFill>
                  </a:tcPr>
                </a:tc>
                <a:tc>
                  <a:txBody>
                    <a:bodyPr/>
                    <a:lstStyle/>
                    <a:p>
                      <a:pPr marL="9525">
                        <a:lnSpc>
                          <a:spcPts val="2335"/>
                        </a:lnSpc>
                        <a:spcBef>
                          <a:spcPts val="760"/>
                        </a:spcBef>
                      </a:pPr>
                      <a:r>
                        <a:rPr lang="en-US" sz="2000" dirty="0" err="1">
                          <a:solidFill>
                            <a:schemeClr val="bg1"/>
                          </a:solidFill>
                          <a:latin typeface="Times New Roman" panose="02020603050405020304" pitchFamily="18" charset="0"/>
                          <a:cs typeface="Times New Roman" panose="02020603050405020304" pitchFamily="18" charset="0"/>
                        </a:rPr>
                        <a:t>Năng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lý</a:t>
                      </a: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7"/>
                  </a:ext>
                </a:extLst>
              </a:tr>
              <a:tr h="445783">
                <a:tc vMerge="1">
                  <a:txBody>
                    <a:bodyPr/>
                    <a:lstStyle/>
                    <a:p>
                      <a:endParaRPr/>
                    </a:p>
                  </a:txBody>
                  <a:tcPr marL="0" marR="0" marT="635"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CC"/>
                    </a:solidFill>
                  </a:tcPr>
                </a:tc>
                <a:tc>
                  <a:txBody>
                    <a:bodyPr/>
                    <a:lstStyle/>
                    <a:p>
                      <a:pPr marL="9525">
                        <a:lnSpc>
                          <a:spcPts val="2335"/>
                        </a:lnSpc>
                        <a:spcBef>
                          <a:spcPts val="760"/>
                        </a:spcBef>
                      </a:pPr>
                      <a:r>
                        <a:rPr lang="en-US" sz="2000" dirty="0" err="1">
                          <a:solidFill>
                            <a:schemeClr val="bg1"/>
                          </a:solidFill>
                          <a:latin typeface="Times New Roman" panose="02020603050405020304" pitchFamily="18" charset="0"/>
                          <a:cs typeface="Times New Roman" panose="02020603050405020304" pitchFamily="18" charset="0"/>
                        </a:rPr>
                        <a:t>Mối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quan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hệ</a:t>
                      </a: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vMerge="1">
                  <a:txBody>
                    <a:bodyPr/>
                    <a:lstStyle/>
                    <a:p>
                      <a:endParaRPr/>
                    </a:p>
                  </a:txBody>
                  <a:tcPr marL="0" marR="0" marT="179070"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9CDE5"/>
                    </a:solidFill>
                  </a:tcPr>
                </a:tc>
                <a:tc>
                  <a:txBody>
                    <a:bodyPr/>
                    <a:lstStyle/>
                    <a:p>
                      <a:pPr marL="9525">
                        <a:lnSpc>
                          <a:spcPts val="2335"/>
                        </a:lnSpc>
                        <a:spcBef>
                          <a:spcPts val="760"/>
                        </a:spcBef>
                      </a:pPr>
                      <a:r>
                        <a:rPr sz="2000" spc="-5" dirty="0">
                          <a:solidFill>
                            <a:schemeClr val="bg1"/>
                          </a:solidFill>
                          <a:latin typeface="Times New Roman" panose="02020603050405020304" pitchFamily="18" charset="0"/>
                          <a:cs typeface="Times New Roman" panose="02020603050405020304" pitchFamily="18" charset="0"/>
                        </a:rPr>
                        <a:t>Kiến</a:t>
                      </a:r>
                      <a:r>
                        <a:rPr sz="2000" dirty="0">
                          <a:solidFill>
                            <a:schemeClr val="bg1"/>
                          </a:solidFill>
                          <a:latin typeface="Times New Roman" panose="02020603050405020304" pitchFamily="18" charset="0"/>
                          <a:cs typeface="Times New Roman" panose="02020603050405020304" pitchFamily="18" charset="0"/>
                        </a:rPr>
                        <a:t> </a:t>
                      </a:r>
                      <a:r>
                        <a:rPr sz="2000" spc="-5" dirty="0">
                          <a:solidFill>
                            <a:schemeClr val="bg1"/>
                          </a:solidFill>
                          <a:latin typeface="Times New Roman" panose="02020603050405020304" pitchFamily="18" charset="0"/>
                          <a:cs typeface="Times New Roman" panose="02020603050405020304" pitchFamily="18" charset="0"/>
                        </a:rPr>
                        <a:t>thức</a:t>
                      </a:r>
                      <a:endParaRPr sz="2000" dirty="0">
                        <a:solidFill>
                          <a:schemeClr val="bg1"/>
                        </a:solidFill>
                        <a:latin typeface="Times New Roman" panose="02020603050405020304" pitchFamily="18" charset="0"/>
                        <a:cs typeface="Times New Roman" panose="02020603050405020304" pitchFamily="18" charset="0"/>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8"/>
                  </a:ext>
                </a:extLst>
              </a:tr>
              <a:tr h="445783">
                <a:tc vMerge="1">
                  <a:txBody>
                    <a:bodyPr/>
                    <a:lstStyle/>
                    <a:p>
                      <a:endParaRPr/>
                    </a:p>
                  </a:txBody>
                  <a:tcPr marL="0" marR="0" marT="635"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CC"/>
                    </a:solidFill>
                  </a:tcPr>
                </a:tc>
                <a:tc>
                  <a:txBody>
                    <a:bodyPr/>
                    <a:lstStyle/>
                    <a:p>
                      <a:pPr marL="8890">
                        <a:lnSpc>
                          <a:spcPts val="2335"/>
                        </a:lnSpc>
                        <a:spcBef>
                          <a:spcPts val="765"/>
                        </a:spcBef>
                      </a:pPr>
                      <a:r>
                        <a:rPr sz="2000" spc="-5" dirty="0">
                          <a:solidFill>
                            <a:schemeClr val="bg1"/>
                          </a:solidFill>
                          <a:latin typeface="Times New Roman" panose="02020603050405020304" pitchFamily="18" charset="0"/>
                          <a:cs typeface="Times New Roman" panose="02020603050405020304" pitchFamily="18" charset="0"/>
                        </a:rPr>
                        <a:t>Thời</a:t>
                      </a:r>
                      <a:r>
                        <a:rPr sz="2000" spc="5" dirty="0">
                          <a:solidFill>
                            <a:schemeClr val="bg1"/>
                          </a:solidFill>
                          <a:latin typeface="Times New Roman" panose="02020603050405020304" pitchFamily="18" charset="0"/>
                          <a:cs typeface="Times New Roman" panose="02020603050405020304" pitchFamily="18" charset="0"/>
                        </a:rPr>
                        <a:t> </a:t>
                      </a:r>
                      <a:r>
                        <a:rPr sz="2000" spc="-10" dirty="0">
                          <a:solidFill>
                            <a:schemeClr val="bg1"/>
                          </a:solidFill>
                          <a:latin typeface="Times New Roman" panose="02020603050405020304" pitchFamily="18" charset="0"/>
                          <a:cs typeface="Times New Roman" panose="02020603050405020304" pitchFamily="18" charset="0"/>
                        </a:rPr>
                        <a:t>gian</a:t>
                      </a: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179070"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9CDE5"/>
                    </a:solidFill>
                  </a:tcPr>
                </a:tc>
                <a:tc>
                  <a:txBody>
                    <a:bodyPr/>
                    <a:lstStyle/>
                    <a:p>
                      <a:pPr marL="8890">
                        <a:lnSpc>
                          <a:spcPts val="2335"/>
                        </a:lnSpc>
                        <a:spcBef>
                          <a:spcPts val="765"/>
                        </a:spcBef>
                      </a:pPr>
                      <a:r>
                        <a:rPr lang="en-US" sz="2000" spc="-5" dirty="0" err="1">
                          <a:solidFill>
                            <a:schemeClr val="bg1"/>
                          </a:solidFill>
                          <a:latin typeface="Times New Roman" panose="02020603050405020304" pitchFamily="18" charset="0"/>
                          <a:cs typeface="Times New Roman" panose="02020603050405020304" pitchFamily="18" charset="0"/>
                        </a:rPr>
                        <a:t>Năng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lực</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về</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ứng</a:t>
                      </a:r>
                      <a:r>
                        <a:rPr lang="en-US" sz="2000" spc="-5" dirty="0">
                          <a:solidFill>
                            <a:schemeClr val="bg1"/>
                          </a:solidFill>
                          <a:latin typeface="Times New Roman" panose="02020603050405020304" pitchFamily="18" charset="0"/>
                          <a:cs typeface="Times New Roman" panose="02020603050405020304" pitchFamily="18" charset="0"/>
                        </a:rPr>
                        <a:t> </a:t>
                      </a:r>
                      <a:r>
                        <a:rPr lang="en-US" sz="2000" spc="-5" dirty="0" err="1">
                          <a:solidFill>
                            <a:schemeClr val="bg1"/>
                          </a:solidFill>
                          <a:latin typeface="Times New Roman" panose="02020603050405020304" pitchFamily="18" charset="0"/>
                          <a:cs typeface="Times New Roman" panose="02020603050405020304" pitchFamily="18" charset="0"/>
                        </a:rPr>
                        <a:t>dụng</a:t>
                      </a:r>
                      <a:r>
                        <a:rPr lang="en-US" sz="2000" spc="-5" dirty="0">
                          <a:solidFill>
                            <a:schemeClr val="bg1"/>
                          </a:solidFill>
                          <a:latin typeface="Times New Roman" panose="02020603050405020304" pitchFamily="18" charset="0"/>
                          <a:cs typeface="Times New Roman" panose="02020603050405020304" pitchFamily="18" charset="0"/>
                        </a:rPr>
                        <a:t> CNTT</a:t>
                      </a: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9"/>
                  </a:ext>
                </a:extLst>
              </a:tr>
              <a:tr h="445783">
                <a:tc vMerge="1">
                  <a:txBody>
                    <a:bodyPr/>
                    <a:lstStyle/>
                    <a:p>
                      <a:endParaRPr/>
                    </a:p>
                  </a:txBody>
                  <a:tcPr marL="0" marR="0" marT="635"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CC"/>
                    </a:solidFill>
                  </a:tcPr>
                </a:tc>
                <a:tc>
                  <a:txBody>
                    <a:bodyPr/>
                    <a:lstStyle/>
                    <a:p>
                      <a:pPr marL="8890">
                        <a:lnSpc>
                          <a:spcPts val="2335"/>
                        </a:lnSpc>
                        <a:spcBef>
                          <a:spcPts val="765"/>
                        </a:spcBef>
                      </a:pPr>
                      <a:r>
                        <a:rPr sz="2000" spc="-5" dirty="0">
                          <a:solidFill>
                            <a:schemeClr val="bg1"/>
                          </a:solidFill>
                          <a:latin typeface="Times New Roman" panose="02020603050405020304" pitchFamily="18" charset="0"/>
                          <a:cs typeface="Times New Roman" panose="02020603050405020304" pitchFamily="18" charset="0"/>
                        </a:rPr>
                        <a:t>Hình ảnh</a:t>
                      </a: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vMerge="1">
                  <a:txBody>
                    <a:bodyPr/>
                    <a:lstStyle/>
                    <a:p>
                      <a:endParaRPr/>
                    </a:p>
                  </a:txBody>
                  <a:tcPr marL="0" marR="0" marT="179070"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9CDE5"/>
                    </a:solidFill>
                  </a:tcPr>
                </a:tc>
                <a:tc>
                  <a:txBody>
                    <a:bodyPr/>
                    <a:lstStyle/>
                    <a:p>
                      <a:pPr marL="8890">
                        <a:lnSpc>
                          <a:spcPts val="2335"/>
                        </a:lnSpc>
                        <a:spcBef>
                          <a:spcPts val="765"/>
                        </a:spcBef>
                      </a:pP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10"/>
                  </a:ext>
                </a:extLst>
              </a:tr>
              <a:tr h="445783">
                <a:tc vMerge="1">
                  <a:txBody>
                    <a:bodyPr/>
                    <a:lstStyle/>
                    <a:p>
                      <a:endParaRPr/>
                    </a:p>
                  </a:txBody>
                  <a:tcPr marL="0" marR="0" marT="635"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CC"/>
                    </a:solidFill>
                  </a:tcPr>
                </a:tc>
                <a:tc>
                  <a:txBody>
                    <a:bodyPr/>
                    <a:lstStyle/>
                    <a:p>
                      <a:pPr marL="8890">
                        <a:lnSpc>
                          <a:spcPts val="2335"/>
                        </a:lnSpc>
                        <a:spcBef>
                          <a:spcPts val="765"/>
                        </a:spcBef>
                      </a:pP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179070" marB="0" vert="vert27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9CDE5"/>
                    </a:solidFill>
                  </a:tcPr>
                </a:tc>
                <a:tc>
                  <a:txBody>
                    <a:bodyPr/>
                    <a:lstStyle/>
                    <a:p>
                      <a:pPr marL="9525">
                        <a:lnSpc>
                          <a:spcPts val="2335"/>
                        </a:lnSpc>
                        <a:spcBef>
                          <a:spcPts val="765"/>
                        </a:spcBef>
                      </a:pPr>
                      <a:endParaRPr sz="2000" dirty="0">
                        <a:solidFill>
                          <a:schemeClr val="bg1"/>
                        </a:solidFill>
                        <a:latin typeface="Times New Roman" panose="02020603050405020304" pitchFamily="18" charset="0"/>
                        <a:cs typeface="Times New Roman" panose="02020603050405020304" pitchFamily="18" charset="0"/>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3812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D7AF2-BBC4-0F52-8E82-3E34A26FA484}"/>
              </a:ext>
            </a:extLst>
          </p:cNvPr>
          <p:cNvPicPr>
            <a:picLocks noChangeAspect="1"/>
          </p:cNvPicPr>
          <p:nvPr/>
        </p:nvPicPr>
        <p:blipFill>
          <a:blip r:embed="rId2"/>
          <a:stretch>
            <a:fillRect/>
          </a:stretch>
        </p:blipFill>
        <p:spPr>
          <a:xfrm>
            <a:off x="0" y="1539015"/>
            <a:ext cx="12192000" cy="5396096"/>
          </a:xfrm>
          <a:prstGeom prst="rect">
            <a:avLst/>
          </a:prstGeom>
        </p:spPr>
      </p:pic>
      <p:graphicFrame>
        <p:nvGraphicFramePr>
          <p:cNvPr id="4" name="Diagram 3">
            <a:extLst>
              <a:ext uri="{FF2B5EF4-FFF2-40B4-BE49-F238E27FC236}">
                <a16:creationId xmlns:a16="http://schemas.microsoft.com/office/drawing/2014/main" id="{24C35798-549C-D305-7655-C323A4700870}"/>
              </a:ext>
            </a:extLst>
          </p:cNvPr>
          <p:cNvGraphicFramePr/>
          <p:nvPr>
            <p:extLst>
              <p:ext uri="{D42A27DB-BD31-4B8C-83A1-F6EECF244321}">
                <p14:modId xmlns:p14="http://schemas.microsoft.com/office/powerpoint/2010/main" val="1224482440"/>
              </p:ext>
            </p:extLst>
          </p:nvPr>
        </p:nvGraphicFramePr>
        <p:xfrm>
          <a:off x="2405626" y="1688116"/>
          <a:ext cx="9317703" cy="4453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36847315-25E8-A591-7F31-F5033F763BDD}"/>
              </a:ext>
            </a:extLst>
          </p:cNvPr>
          <p:cNvSpPr/>
          <p:nvPr/>
        </p:nvSpPr>
        <p:spPr>
          <a:xfrm>
            <a:off x="265471" y="1946787"/>
            <a:ext cx="156332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a:t>
            </a:r>
            <a:r>
              <a:rPr lang="en-US" dirty="0" err="1"/>
              <a:t>Truyền</a:t>
            </a:r>
            <a:r>
              <a:rPr lang="en-US" dirty="0"/>
              <a:t> </a:t>
            </a:r>
            <a:r>
              <a:rPr lang="en-US" dirty="0" err="1"/>
              <a:t>thông</a:t>
            </a:r>
            <a:endParaRPr lang="en-US" dirty="0"/>
          </a:p>
        </p:txBody>
      </p:sp>
      <p:sp>
        <p:nvSpPr>
          <p:cNvPr id="9" name="Rectangle: Rounded Corners 8">
            <a:extLst>
              <a:ext uri="{FF2B5EF4-FFF2-40B4-BE49-F238E27FC236}">
                <a16:creationId xmlns:a16="http://schemas.microsoft.com/office/drawing/2014/main" id="{B1FD17A7-FA72-A3C3-A170-E89A9C61B996}"/>
              </a:ext>
            </a:extLst>
          </p:cNvPr>
          <p:cNvSpPr/>
          <p:nvPr/>
        </p:nvSpPr>
        <p:spPr>
          <a:xfrm>
            <a:off x="265471" y="3643118"/>
            <a:ext cx="167148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dirty="0" err="1"/>
              <a:t>Công</a:t>
            </a:r>
            <a:r>
              <a:rPr lang="en-US" dirty="0"/>
              <a:t> </a:t>
            </a:r>
            <a:r>
              <a:rPr lang="en-US" dirty="0" err="1"/>
              <a:t>nghệ</a:t>
            </a:r>
            <a:r>
              <a:rPr lang="en-US" dirty="0"/>
              <a:t> </a:t>
            </a:r>
            <a:r>
              <a:rPr lang="en-US" dirty="0" err="1"/>
              <a:t>thông</a:t>
            </a:r>
            <a:r>
              <a:rPr lang="en-US" dirty="0"/>
              <a:t> tin</a:t>
            </a:r>
          </a:p>
        </p:txBody>
      </p:sp>
      <p:sp>
        <p:nvSpPr>
          <p:cNvPr id="6" name="Title 1">
            <a:extLst>
              <a:ext uri="{FF2B5EF4-FFF2-40B4-BE49-F238E27FC236}">
                <a16:creationId xmlns:a16="http://schemas.microsoft.com/office/drawing/2014/main" id="{5186B2B0-68BD-B703-84A1-1A1345148E02}"/>
              </a:ext>
            </a:extLst>
          </p:cNvPr>
          <p:cNvSpPr txBox="1">
            <a:spLocks/>
          </p:cNvSpPr>
          <p:nvPr/>
        </p:nvSpPr>
        <p:spPr>
          <a:xfrm>
            <a:off x="859646" y="74238"/>
            <a:ext cx="8947522" cy="763211"/>
          </a:xfrm>
          <a:prstGeom prst="rect">
            <a:avLst/>
          </a:prstGeom>
        </p:spPr>
        <p:txBody>
          <a:bodyPr vert="horz" lIns="91440" tIns="45720" rIns="91440" bIns="45720" rtlCol="0" anchor="ctr">
            <a:normAutofit fontScale="6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latin typeface="Times New Roman" panose="02020603050405020304" pitchFamily="18" charset="0"/>
                <a:cs typeface="Times New Roman" panose="02020603050405020304" pitchFamily="18" charset="0"/>
              </a:rPr>
              <a:t>2. TỔNG QUAN VỀ KPI</a:t>
            </a:r>
            <a:br>
              <a:rPr lang="en-US" dirty="0">
                <a:solidFill>
                  <a:schemeClr val="tx1"/>
                </a:solidFill>
                <a:latin typeface="Times New Roman" panose="02020603050405020304" pitchFamily="18" charset="0"/>
                <a:cs typeface="Times New Roman" panose="02020603050405020304" pitchFamily="18" charset="0"/>
              </a:rPr>
            </a:b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khía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KPI </a:t>
            </a:r>
            <a:r>
              <a:rPr lang="en-US" sz="3200" dirty="0" err="1">
                <a:solidFill>
                  <a:schemeClr val="tx1"/>
                </a:solidFill>
                <a:latin typeface="Times New Roman" panose="02020603050405020304" pitchFamily="18" charset="0"/>
                <a:cs typeface="Times New Roman" panose="02020603050405020304" pitchFamily="18" charset="0"/>
              </a:rPr>
              <a:t>dựa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trọng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tâm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Trường</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5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859646" y="0"/>
            <a:ext cx="8947522" cy="1121120"/>
          </a:xfrm>
        </p:spPr>
        <p:txBody>
          <a:bodyPr anchor="ct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2. TỔNG QUAN VỀ KPI</a:t>
            </a:r>
            <a:br>
              <a:rPr lang="en-US" dirty="0">
                <a:solidFill>
                  <a:schemeClr val="tx1"/>
                </a:solidFill>
                <a:latin typeface="Times New Roman" panose="02020603050405020304" pitchFamily="18" charset="0"/>
                <a:cs typeface="Times New Roman" panose="02020603050405020304" pitchFamily="18" charset="0"/>
              </a:rPr>
            </a:b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cấp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KPI</a:t>
            </a:r>
          </a:p>
        </p:txBody>
      </p:sp>
      <p:pic>
        <p:nvPicPr>
          <p:cNvPr id="4" name="Picture 3">
            <a:extLst>
              <a:ext uri="{FF2B5EF4-FFF2-40B4-BE49-F238E27FC236}">
                <a16:creationId xmlns:a16="http://schemas.microsoft.com/office/drawing/2014/main" id="{AB19527C-DBFC-04A6-9330-7881F79378E6}"/>
              </a:ext>
            </a:extLst>
          </p:cNvPr>
          <p:cNvPicPr>
            <a:picLocks noChangeAspect="1"/>
          </p:cNvPicPr>
          <p:nvPr/>
        </p:nvPicPr>
        <p:blipFill>
          <a:blip r:embed="rId2"/>
          <a:stretch>
            <a:fillRect/>
          </a:stretch>
        </p:blipFill>
        <p:spPr>
          <a:xfrm>
            <a:off x="0" y="1121120"/>
            <a:ext cx="12192000" cy="5396096"/>
          </a:xfrm>
          <a:prstGeom prst="rect">
            <a:avLst/>
          </a:prstGeom>
        </p:spPr>
      </p:pic>
      <p:sp>
        <p:nvSpPr>
          <p:cNvPr id="6" name="TextBox 5">
            <a:extLst>
              <a:ext uri="{FF2B5EF4-FFF2-40B4-BE49-F238E27FC236}">
                <a16:creationId xmlns:a16="http://schemas.microsoft.com/office/drawing/2014/main" id="{9FC49002-F3F9-B878-6A34-495F75FBEC7C}"/>
              </a:ext>
            </a:extLst>
          </p:cNvPr>
          <p:cNvSpPr txBox="1"/>
          <p:nvPr/>
        </p:nvSpPr>
        <p:spPr>
          <a:xfrm>
            <a:off x="658762" y="1260455"/>
            <a:ext cx="10196051" cy="4738285"/>
          </a:xfrm>
          <a:prstGeom prst="rect">
            <a:avLst/>
          </a:prstGeom>
          <a:noFill/>
        </p:spPr>
        <p:txBody>
          <a:bodyPr wrap="square">
            <a:spAutoFit/>
          </a:bodyPr>
          <a:lstStyle/>
          <a:p>
            <a:pPr marL="457200" marR="0" lvl="0" indent="-457200" algn="just">
              <a:lnSpc>
                <a:spcPct val="120000"/>
              </a:lnSpc>
              <a:spcBef>
                <a:spcPts val="0"/>
              </a:spcBef>
              <a:spcAft>
                <a:spcPts val="600"/>
              </a:spcAft>
              <a:buFont typeface="+mj-lt"/>
              <a:buAutoNum type="arabicPeriod"/>
            </a:pP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KPI </a:t>
            </a: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914400" lvl="1" indent="-457200" algn="just">
              <a:lnSpc>
                <a:spcPct val="120000"/>
              </a:lnSpc>
              <a:spcAft>
                <a:spcPts val="600"/>
              </a:spcAft>
              <a:buFont typeface="Arial" panose="020B0604020202020204" pitchFamily="34" charset="0"/>
              <a:buChar char="-"/>
            </a:pP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(KSF)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14400" lvl="1" indent="-457200" algn="just">
              <a:lnSpc>
                <a:spcPct val="120000"/>
              </a:lnSpc>
              <a:spcAft>
                <a:spcPts val="600"/>
              </a:spcAft>
              <a:buFont typeface="Arial" panose="020B0604020202020204" pitchFamily="34" charset="0"/>
              <a:buChar char="-"/>
            </a:pP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lvl="0" indent="-457200" algn="just">
              <a:lnSpc>
                <a:spcPct val="120000"/>
              </a:lnSpc>
              <a:spcBef>
                <a:spcPts val="0"/>
              </a:spcBef>
              <a:spcAft>
                <a:spcPts val="600"/>
              </a:spcAft>
              <a:buFont typeface="+mj-lt"/>
              <a:buAutoNum type="arabicPeriod"/>
            </a:pP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KPI </a:t>
            </a:r>
            <a:r>
              <a:rPr lang="en-US"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ban:</a:t>
            </a:r>
          </a:p>
          <a:p>
            <a:pPr marL="914400" lvl="1" indent="-457200" algn="just">
              <a:lnSpc>
                <a:spcPct val="120000"/>
              </a:lnSpc>
              <a:spcAft>
                <a:spcPts val="600"/>
              </a:spcAft>
              <a:buFont typeface="Arial" panose="020B0604020202020204" pitchFamily="34" charset="0"/>
              <a:buChar char="-"/>
            </a:pP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914400" lvl="1" indent="-457200" algn="just">
              <a:lnSpc>
                <a:spcPct val="120000"/>
              </a:lnSpc>
              <a:spcAft>
                <a:spcPts val="600"/>
              </a:spcAft>
              <a:buFont typeface="Arial" panose="020B0604020202020204" pitchFamily="34" charset="0"/>
              <a:buChar char="-"/>
            </a:pP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KRI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PI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KSF.</a:t>
            </a:r>
          </a:p>
          <a:p>
            <a:pPr lvl="1" indent="-457200" algn="just">
              <a:lnSpc>
                <a:spcPct val="120000"/>
              </a:lnSpc>
              <a:spcAft>
                <a:spcPts val="600"/>
              </a:spcAft>
            </a:pP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KPI </a:t>
            </a: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914400" lvl="1" indent="-457200" algn="just">
              <a:lnSpc>
                <a:spcPct val="120000"/>
              </a:lnSpc>
              <a:spcAft>
                <a:spcPts val="600"/>
              </a:spcAft>
              <a:buFont typeface="Arial" panose="020B0604020202020204" pitchFamily="34" charset="0"/>
              <a:buChar char="-"/>
            </a:pPr>
            <a:r>
              <a:rPr lang="en-US" sz="2000" dirty="0" err="1">
                <a:solidFill>
                  <a:schemeClr val="bg1"/>
                </a:solidFill>
                <a:latin typeface="Times New Roman" panose="02020603050405020304" pitchFamily="18" charset="0"/>
                <a:cs typeface="Times New Roman" panose="02020603050405020304" pitchFamily="18" charset="0"/>
              </a:rPr>
              <a:t>cần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KPI, KRI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PI </a:t>
            </a:r>
          </a:p>
          <a:p>
            <a:pPr marL="914400" lvl="1" indent="-457200" algn="just">
              <a:lnSpc>
                <a:spcPct val="120000"/>
              </a:lnSpc>
              <a:spcAft>
                <a:spcPts val="600"/>
              </a:spcAft>
              <a:buFont typeface="Arial" panose="020B0604020202020204" pitchFamily="34" charset="0"/>
              <a:buChar char="-"/>
            </a:pP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khuyến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315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13AEDDC-49E2-FFC1-20A1-1B54E2599F8C}"/>
              </a:ext>
            </a:extLst>
          </p:cNvPr>
          <p:cNvSpPr>
            <a:spLocks noGrp="1"/>
          </p:cNvSpPr>
          <p:nvPr>
            <p:ph type="title"/>
          </p:nvPr>
        </p:nvSpPr>
        <p:spPr>
          <a:xfrm>
            <a:off x="527487" y="74239"/>
            <a:ext cx="9928482" cy="1400530"/>
          </a:xfrm>
        </p:spPr>
        <p:txBody>
          <a:bodyPr anchor="ctr">
            <a:normAutofit/>
          </a:bodyPr>
          <a:lstStyle/>
          <a:p>
            <a:r>
              <a:rPr lang="en-US" dirty="0">
                <a:solidFill>
                  <a:schemeClr val="bg1"/>
                </a:solidFill>
                <a:latin typeface="Times New Roman" panose="02020603050405020304" pitchFamily="18" charset="0"/>
                <a:cs typeface="Times New Roman" panose="02020603050405020304" pitchFamily="18" charset="0"/>
              </a:rPr>
              <a:t>3. </a:t>
            </a: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TẮC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DỰNG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KPI</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0FD7AF2-BBC4-0F52-8E82-3E34A26FA484}"/>
              </a:ext>
            </a:extLst>
          </p:cNvPr>
          <p:cNvPicPr>
            <a:picLocks noChangeAspect="1"/>
          </p:cNvPicPr>
          <p:nvPr/>
        </p:nvPicPr>
        <p:blipFill>
          <a:blip r:embed="rId2"/>
          <a:stretch>
            <a:fillRect/>
          </a:stretch>
        </p:blipFill>
        <p:spPr>
          <a:xfrm>
            <a:off x="0" y="1460230"/>
            <a:ext cx="12192000" cy="5396096"/>
          </a:xfrm>
          <a:prstGeom prst="rect">
            <a:avLst/>
          </a:prstGeom>
        </p:spPr>
      </p:pic>
      <p:sp>
        <p:nvSpPr>
          <p:cNvPr id="17" name="Content Placeholder 2">
            <a:extLst>
              <a:ext uri="{FF2B5EF4-FFF2-40B4-BE49-F238E27FC236}">
                <a16:creationId xmlns:a16="http://schemas.microsoft.com/office/drawing/2014/main" id="{15EE9566-7024-A972-2F09-4D28AC77BD86}"/>
              </a:ext>
            </a:extLst>
          </p:cNvPr>
          <p:cNvSpPr>
            <a:spLocks noGrp="1"/>
          </p:cNvSpPr>
          <p:nvPr>
            <p:ph idx="1"/>
          </p:nvPr>
        </p:nvSpPr>
        <p:spPr>
          <a:xfrm>
            <a:off x="218485" y="1549008"/>
            <a:ext cx="11617377" cy="5787097"/>
          </a:xfrm>
        </p:spPr>
        <p:txBody>
          <a:bodyPr>
            <a:noAutofit/>
          </a:bodyPr>
          <a:lstStyle/>
          <a:p>
            <a:pPr>
              <a:spcBef>
                <a:spcPts val="0"/>
              </a:spcBef>
              <a:buFont typeface="Wingdings" panose="05000000000000000000" pitchFamily="2" charset="2"/>
              <a:buChar char="§"/>
            </a:pPr>
            <a:r>
              <a:rPr lang="vi-VN" sz="2600" dirty="0">
                <a:cs typeface="Arial" panose="020B0604020202020204" pitchFamily="34" charset="0"/>
              </a:rPr>
              <a:t>Xây dựng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đổ</a:t>
            </a:r>
            <a:r>
              <a:rPr lang="en-US" sz="2600" dirty="0">
                <a:cs typeface="Arial" panose="020B0604020202020204" pitchFamily="34" charset="0"/>
              </a:rPr>
              <a:t>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từ</a:t>
            </a:r>
            <a:r>
              <a:rPr lang="vi-VN" sz="2600" dirty="0">
                <a:latin typeface="Times New Roman" panose="02020603050405020304" pitchFamily="18" charset="0"/>
                <a:cs typeface="Times New Roman" panose="02020603050405020304" pitchFamily="18" charset="0"/>
              </a:rPr>
              <a:t> KPI </a:t>
            </a:r>
            <a:r>
              <a:rPr lang="en-US" sz="2600" dirty="0" err="1">
                <a:latin typeface="Times New Roman" panose="02020603050405020304" pitchFamily="18" charset="0"/>
                <a:cs typeface="Times New Roman" panose="02020603050405020304" pitchFamily="18" charset="0"/>
              </a:rPr>
              <a:t>Trường</a:t>
            </a:r>
            <a:r>
              <a:rPr lang="vi-VN" sz="2600" dirty="0">
                <a:latin typeface="Times New Roman" panose="02020603050405020304" pitchFamily="18" charset="0"/>
                <a:cs typeface="Times New Roman" panose="02020603050405020304" pitchFamily="18" charset="0"/>
              </a:rPr>
              <a:t>=&gt; KPI Phòng Ban =&gt; KPI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trí</a:t>
            </a:r>
            <a:r>
              <a:rPr lang="en-US" sz="2600" dirty="0">
                <a:latin typeface="Times New Roman" panose="02020603050405020304" pitchFamily="18" charset="0"/>
                <a:cs typeface="Times New Roman" panose="02020603050405020304" pitchFamily="18" charset="0"/>
              </a:rPr>
              <a:t>)</a:t>
            </a:r>
          </a:p>
          <a:p>
            <a:pPr>
              <a:spcBef>
                <a:spcPts val="0"/>
              </a:spcBef>
              <a:buFont typeface="Wingdings" panose="05000000000000000000" pitchFamily="2" charset="2"/>
              <a:buChar char="§"/>
            </a:pPr>
            <a:r>
              <a:rPr lang="vi-VN" sz="2600" spc="-5" dirty="0">
                <a:cs typeface="Times New Roman" panose="02020603050405020304" pitchFamily="18" charset="0"/>
              </a:rPr>
              <a:t>Bảo đảm theo dõi, đo đếm và thống kê được </a:t>
            </a:r>
            <a:r>
              <a:rPr lang="en-US" sz="2600" spc="-5" dirty="0" err="1">
                <a:latin typeface="Times New Roman" panose="02020603050405020304" pitchFamily="18" charset="0"/>
                <a:cs typeface="Times New Roman" panose="02020603050405020304" pitchFamily="18" charset="0"/>
              </a:rPr>
              <a:t>một</a:t>
            </a:r>
            <a:r>
              <a:rPr lang="en-US" sz="2600" spc="-5" dirty="0">
                <a:latin typeface="Times New Roman" panose="02020603050405020304" pitchFamily="18" charset="0"/>
                <a:cs typeface="Times New Roman" panose="02020603050405020304" pitchFamily="18" charset="0"/>
              </a:rPr>
              <a:t> </a:t>
            </a:r>
            <a:r>
              <a:rPr lang="en-US" sz="2600" spc="-5" dirty="0" err="1">
                <a:latin typeface="Times New Roman" panose="02020603050405020304" pitchFamily="18" charset="0"/>
                <a:cs typeface="Times New Roman" panose="02020603050405020304" pitchFamily="18" charset="0"/>
              </a:rPr>
              <a:t>cách</a:t>
            </a:r>
            <a:r>
              <a:rPr lang="en-US" sz="2600" spc="-5" dirty="0">
                <a:latin typeface="Times New Roman" panose="02020603050405020304" pitchFamily="18" charset="0"/>
                <a:cs typeface="Times New Roman" panose="02020603050405020304" pitchFamily="18" charset="0"/>
              </a:rPr>
              <a:t> </a:t>
            </a:r>
            <a:r>
              <a:rPr lang="vi-VN" sz="2600" spc="-5" dirty="0">
                <a:cs typeface="Times New Roman" panose="02020603050405020304" pitchFamily="18" charset="0"/>
              </a:rPr>
              <a:t>khách  quan và tự động càng nhiều càng</a:t>
            </a:r>
            <a:r>
              <a:rPr lang="vi-VN" sz="2600" spc="100" dirty="0">
                <a:cs typeface="Times New Roman" panose="02020603050405020304" pitchFamily="18" charset="0"/>
              </a:rPr>
              <a:t> </a:t>
            </a:r>
            <a:r>
              <a:rPr lang="vi-VN" sz="2600" spc="-5" dirty="0">
                <a:cs typeface="Times New Roman" panose="02020603050405020304" pitchFamily="18" charset="0"/>
              </a:rPr>
              <a:t>tốt</a:t>
            </a:r>
            <a:endParaRPr lang="vi-VN" sz="2600" dirty="0">
              <a:cs typeface="Times New Roman" panose="02020603050405020304" pitchFamily="18" charset="0"/>
            </a:endParaRPr>
          </a:p>
          <a:p>
            <a:pPr marL="0" indent="0">
              <a:buNone/>
            </a:pPr>
            <a:endParaRPr lang="vi-VN" sz="2400" dirty="0">
              <a:latin typeface="+mn-lt"/>
            </a:endParaRPr>
          </a:p>
        </p:txBody>
      </p:sp>
    </p:spTree>
    <p:extLst>
      <p:ext uri="{BB962C8B-B14F-4D97-AF65-F5344CB8AC3E}">
        <p14:creationId xmlns:p14="http://schemas.microsoft.com/office/powerpoint/2010/main" val="239428475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288</TotalTime>
  <Words>2021</Words>
  <Application>Microsoft Office PowerPoint</Application>
  <PresentationFormat>Widescreen</PresentationFormat>
  <Paragraphs>177</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Carlito</vt:lpstr>
      <vt:lpstr>Century Gothic</vt:lpstr>
      <vt:lpstr>Courier New</vt:lpstr>
      <vt:lpstr>Times New Roman</vt:lpstr>
      <vt:lpstr>Wingdings</vt:lpstr>
      <vt:lpstr>Wingdings 3</vt:lpstr>
      <vt:lpstr>Ion</vt:lpstr>
      <vt:lpstr>ĐỀ ÁN TRẢ LƯƠNG THEO KPI  CHO KHỐI HÀNH CHÍNH</vt:lpstr>
      <vt:lpstr>NỘI DUNG</vt:lpstr>
      <vt:lpstr>1. MỤC TIÊU </vt:lpstr>
      <vt:lpstr>2. TỔNG QUAN VỀ KPI</vt:lpstr>
      <vt:lpstr>2. TỔNG QUAN VỀ KPI</vt:lpstr>
      <vt:lpstr>2. TỔNG QUAN VỀ KPI Một số khía cạnh của KPI</vt:lpstr>
      <vt:lpstr>PowerPoint Presentation</vt:lpstr>
      <vt:lpstr>2. TỔNG QUAN VỀ KPI Các cấp của KPI</vt:lpstr>
      <vt:lpstr>3. NGUYÊN TẮC XÂY DỰNG KPI</vt:lpstr>
      <vt:lpstr>3. NGUYÊN TẮC XÂY DỰNG KPI Đặc điểm của bộ KPI tốt</vt:lpstr>
      <vt:lpstr>3. NGUYÊN TẮC XÂY DỰNG KPI Đặc điểm của bộ KPI tốt</vt:lpstr>
      <vt:lpstr>3. NGUYÊN TẮC XÂY DỰNG KPI Nguyên tắc lập tên chỉ tiêu KPI</vt:lpstr>
      <vt:lpstr>4. QUY TRÌNH XÂY DỰNG KPIs CHO MỘT PHÒNG/BAN</vt:lpstr>
      <vt:lpstr>PowerPoint Presentation</vt:lpstr>
      <vt:lpstr>4. QUY TRÌNH XÂY DỰNG KPIS CHO VỊ TRÍ &amp; CÁ NHÂN Thiết kế chỉ tiêu đánh giá cá nhân</vt:lpstr>
      <vt:lpstr>4. QUY TRÌNH XÂY DỰNG KPIS CHO VỊ TRÍ &amp; CÁ NHÂN Yêu cầu về KPIs cho vị trí</vt:lpstr>
      <vt:lpstr>4. QUY TRÌNH XÂY DỰNG KPIS CHO VỊ TRÍ &amp; CÁ NHÂN Ví dụ về biểu mẫu đánh giá KPI cá nhân hàng năm</vt:lpstr>
      <vt:lpstr>KẾ HOẠCH CỦA DỰ 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Ngoc. Hien</dc:creator>
  <cp:lastModifiedBy>Hoang Thuy. Nga</cp:lastModifiedBy>
  <cp:revision>18</cp:revision>
  <dcterms:created xsi:type="dcterms:W3CDTF">2022-10-20T03:51:49Z</dcterms:created>
  <dcterms:modified xsi:type="dcterms:W3CDTF">2022-12-22T01:07:51Z</dcterms:modified>
</cp:coreProperties>
</file>